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5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7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8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9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0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73" r:id="rId1"/>
    <p:sldMasterId id="2147483680" r:id="rId2"/>
    <p:sldMasterId id="2147483687" r:id="rId3"/>
    <p:sldMasterId id="2147483694" r:id="rId4"/>
    <p:sldMasterId id="2147483702" r:id="rId5"/>
    <p:sldMasterId id="2147483710" r:id="rId6"/>
    <p:sldMasterId id="2147483719" r:id="rId7"/>
    <p:sldMasterId id="2147483727" r:id="rId8"/>
    <p:sldMasterId id="2147483737" r:id="rId9"/>
    <p:sldMasterId id="2147483747" r:id="rId10"/>
    <p:sldMasterId id="2147483755" r:id="rId11"/>
  </p:sldMasterIdLst>
  <p:notesMasterIdLst>
    <p:notesMasterId r:id="rId26"/>
  </p:notesMasterIdLst>
  <p:sldIdLst>
    <p:sldId id="1108" r:id="rId12"/>
    <p:sldId id="313" r:id="rId13"/>
    <p:sldId id="342" r:id="rId14"/>
    <p:sldId id="1110" r:id="rId15"/>
    <p:sldId id="1107" r:id="rId16"/>
    <p:sldId id="1125" r:id="rId17"/>
    <p:sldId id="1086" r:id="rId18"/>
    <p:sldId id="1123" r:id="rId19"/>
    <p:sldId id="1124" r:id="rId20"/>
    <p:sldId id="1094" r:id="rId21"/>
    <p:sldId id="1098" r:id="rId22"/>
    <p:sldId id="1111" r:id="rId23"/>
    <p:sldId id="1120" r:id="rId24"/>
    <p:sldId id="1105" r:id="rId25"/>
  </p:sldIdLst>
  <p:sldSz cx="9144000" cy="6858000" type="screen4x3"/>
  <p:notesSz cx="6858000" cy="9144000"/>
  <p:embeddedFontLst>
    <p:embeddedFont>
      <p:font typeface="DG Pro 42" panose="02000503000000020003" pitchFamily="50" charset="0"/>
      <p:regular r:id="rId27"/>
      <p:bold r:id="rId28"/>
      <p:italic r:id="rId29"/>
      <p:boldItalic r:id="rId30"/>
    </p:embeddedFont>
    <p:embeddedFont>
      <p:font typeface="Verdana" panose="020B0604030504040204" pitchFamily="34" charset="0"/>
      <p:regular r:id="rId31"/>
      <p:bold r:id="rId32"/>
      <p:italic r:id="rId33"/>
      <p:boldItalic r:id="rId34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valenta" initials="l" lastIdx="2" clrIdx="0">
    <p:extLst>
      <p:ext uri="{19B8F6BF-5375-455C-9EA6-DF929625EA0E}">
        <p15:presenceInfo xmlns:p15="http://schemas.microsoft.com/office/powerpoint/2012/main" userId="lvalent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82558" autoAdjust="0"/>
  </p:normalViewPr>
  <p:slideViewPr>
    <p:cSldViewPr>
      <p:cViewPr varScale="1">
        <p:scale>
          <a:sx n="74" d="100"/>
          <a:sy n="74" d="100"/>
        </p:scale>
        <p:origin x="9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355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21" Type="http://schemas.openxmlformats.org/officeDocument/2006/relationships/slide" Target="slides/slide10.xml"/><Relationship Id="rId34" Type="http://schemas.openxmlformats.org/officeDocument/2006/relationships/font" Target="fonts/font8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commentAuthors" Target="commentAuthor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FAA1C7-58FF-4ACD-ABDF-9B0B07153351}" type="datetimeFigureOut">
              <a:rPr lang="cs-CZ" smtClean="0"/>
              <a:pPr/>
              <a:t>06.08.2026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3DF04-7AED-4594-80B8-52F41FC0165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3DF04-7AED-4594-80B8-52F41FC01655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575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.jpeg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>
            <a:lvl1pPr algn="l">
              <a:defRPr sz="3200" baseline="0"/>
            </a:lvl1pPr>
          </a:lstStyle>
          <a:p>
            <a:r>
              <a:rPr lang="cs-CZ" dirty="0"/>
              <a:t>Název</a:t>
            </a:r>
            <a:r>
              <a:rPr lang="en-US" dirty="0"/>
              <a:t> </a:t>
            </a:r>
            <a:r>
              <a:rPr lang="cs-CZ" dirty="0"/>
              <a:t>prezentace…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Jména autorů…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7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2BA3D5-25E4-4662-A010-E4A3ACACAACD}" type="slidenum"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1F5531-FBEB-406F-9554-29B63D410DA3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876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4" name="Přímá spojovací čára 3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bdélník 4"/>
          <p:cNvSpPr/>
          <p:nvPr/>
        </p:nvSpPr>
        <p:spPr>
          <a:xfrm>
            <a:off x="0" y="-26988"/>
            <a:ext cx="9144000" cy="1428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0" y="115888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89E0A-7909-4DC6-B5CC-D489DCEF79B2}" type="slidenum"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9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r">
              <a:defRPr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AAC430-3C27-49B6-8688-430C75D74438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017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5" name="Přímá spojovací čára 4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>
              <a:defRPr sz="3200" b="1" cap="all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5354985"/>
            <a:ext cx="8424936" cy="88232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r">
              <a:defRPr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4D1AC-274D-4161-8406-2373941BFBB5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780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>
            <a:lvl1pPr algn="l">
              <a:defRPr sz="3200" baseline="0"/>
            </a:lvl1pPr>
          </a:lstStyle>
          <a:p>
            <a:r>
              <a:rPr lang="cs-CZ" dirty="0"/>
              <a:t>Název</a:t>
            </a:r>
            <a:r>
              <a:rPr lang="en-US" dirty="0"/>
              <a:t> </a:t>
            </a:r>
            <a:r>
              <a:rPr lang="cs-CZ" dirty="0"/>
              <a:t>prezentace…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Jména autorů…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615754-77BA-4621-9C08-275D59B8D88D}" type="slidenum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2A6978-CC26-4DCB-9DA7-C3067E1E46AA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905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615754-77BA-4621-9C08-275D59B8D88D}" type="slidenum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12C3D-EAC4-402E-9D4F-59C0ACE61950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2417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615754-77BA-4621-9C08-275D59B8D88D}" type="slidenum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B56C75-AD26-4EEC-BE77-4931FADC4886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110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 hasCustomPrompt="1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 hasCustomPrompt="1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615754-77BA-4621-9C08-275D59B8D88D}" type="slidenum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3420E5-AF8B-48FD-99C8-7C3D0EC4CC59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0482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615754-77BA-4621-9C08-275D59B8D88D}" type="slidenum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Obdélník 7"/>
          <p:cNvSpPr/>
          <p:nvPr userDrawn="1"/>
        </p:nvSpPr>
        <p:spPr>
          <a:xfrm>
            <a:off x="0" y="-27384"/>
            <a:ext cx="9144000" cy="1440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9" name="Přímá spojovací čára 8"/>
          <p:cNvCxnSpPr/>
          <p:nvPr userDrawn="1"/>
        </p:nvCxnSpPr>
        <p:spPr>
          <a:xfrm>
            <a:off x="0" y="116632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BD6EEC-94F0-453F-AABD-E24ACDFD270B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7796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>
              <a:defRPr sz="3200" b="1" cap="all"/>
            </a:lvl1pPr>
          </a:lstStyle>
          <a:p>
            <a:r>
              <a:rPr lang="cs-CZ" dirty="0"/>
              <a:t>Nadpis</a:t>
            </a:r>
            <a:r>
              <a:rPr lang="en-US" dirty="0"/>
              <a:t> </a:t>
            </a:r>
            <a:r>
              <a:rPr lang="cs-CZ" dirty="0"/>
              <a:t>tématu…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95536" y="5354985"/>
            <a:ext cx="8424936" cy="88232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Podtext…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pic>
        <p:nvPicPr>
          <p:cNvPr id="8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B8FA26-AC6B-47AE-9807-D8451576BDD0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556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>
            <a:lvl1pPr algn="l">
              <a:defRPr sz="3200" baseline="0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75625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2" name="Zástupný symbol pro číslo snímku 23">
            <a:extLst>
              <a:ext uri="{FF2B5EF4-FFF2-40B4-BE49-F238E27FC236}">
                <a16:creationId xmlns:a16="http://schemas.microsoft.com/office/drawing/2014/main" id="{2B6B1805-ABF6-99EC-F05B-9BC8B30AAC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4368" y="6637359"/>
            <a:ext cx="892934" cy="14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339526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07752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885945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4" name="Přímá spojovací čára 9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bdélník 4"/>
          <p:cNvSpPr/>
          <p:nvPr/>
        </p:nvSpPr>
        <p:spPr>
          <a:xfrm>
            <a:off x="0" y="-26988"/>
            <a:ext cx="9144000" cy="1428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6" name="Přímá spojovací čára 11"/>
          <p:cNvCxnSpPr/>
          <p:nvPr/>
        </p:nvCxnSpPr>
        <p:spPr>
          <a:xfrm>
            <a:off x="0" y="115888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ástupný symbol pro číslo snímku 2"/>
          <p:cNvSpPr txBox="1">
            <a:spLocks noGrp="1"/>
          </p:cNvSpPr>
          <p:nvPr userDrawn="1"/>
        </p:nvSpPr>
        <p:spPr>
          <a:xfrm>
            <a:off x="7885113" y="6637338"/>
            <a:ext cx="892175" cy="1492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24A122-0265-432A-98C7-1FF745860016}" type="slidenum">
              <a:rPr kumimoji="0" lang="cs-CZ" alt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939393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altLang="cs-CZ" sz="1000" b="0" i="0" u="none" strike="noStrike" kern="1200" cap="none" spc="0" normalizeH="0" baseline="0" noProof="0">
              <a:ln>
                <a:noFill/>
              </a:ln>
              <a:solidFill>
                <a:srgbClr val="939393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Zástupný symbol pro zápatí 3"/>
          <p:cNvSpPr txBox="1">
            <a:spLocks noGrp="1"/>
          </p:cNvSpPr>
          <p:nvPr userDrawn="1"/>
        </p:nvSpPr>
        <p:spPr>
          <a:xfrm>
            <a:off x="285750" y="6605588"/>
            <a:ext cx="7815263" cy="214312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 dirty="0"/>
              <a:t>Semin</a:t>
            </a:r>
            <a:r>
              <a:rPr lang="cs-CZ" sz="1200" dirty="0" err="1"/>
              <a:t>ář</a:t>
            </a:r>
            <a:r>
              <a:rPr lang="cs-CZ" sz="1200" dirty="0"/>
              <a:t> </a:t>
            </a:r>
            <a:r>
              <a:rPr lang="en-US" sz="1200" dirty="0"/>
              <a:t>IS/STAG</a:t>
            </a:r>
            <a:endParaRPr lang="cs-CZ" sz="1200" dirty="0"/>
          </a:p>
        </p:txBody>
      </p: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83272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5" name="Přímá spojovací čára 9"/>
          <p:cNvCxnSpPr/>
          <p:nvPr/>
        </p:nvCxnSpPr>
        <p:spPr>
          <a:xfrm>
            <a:off x="0" y="65976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ástupný symbol pro číslo snímku 2"/>
          <p:cNvSpPr txBox="1">
            <a:spLocks noGrp="1"/>
          </p:cNvSpPr>
          <p:nvPr userDrawn="1"/>
        </p:nvSpPr>
        <p:spPr>
          <a:xfrm>
            <a:off x="7885113" y="6637338"/>
            <a:ext cx="892175" cy="1492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92082E-2AB2-4AC6-BF96-9206B2A04CC3}" type="slidenum">
              <a:rPr kumimoji="0" lang="cs-CZ" alt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939393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altLang="cs-CZ" sz="1000" b="0" i="0" u="none" strike="noStrike" kern="1200" cap="none" spc="0" normalizeH="0" baseline="0" noProof="0">
              <a:ln>
                <a:noFill/>
              </a:ln>
              <a:solidFill>
                <a:srgbClr val="939393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zápatí 3"/>
          <p:cNvSpPr txBox="1">
            <a:spLocks noGrp="1"/>
          </p:cNvSpPr>
          <p:nvPr userDrawn="1"/>
        </p:nvSpPr>
        <p:spPr>
          <a:xfrm>
            <a:off x="285750" y="6605588"/>
            <a:ext cx="7815263" cy="214312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 dirty="0"/>
              <a:t>Semin</a:t>
            </a:r>
            <a:r>
              <a:rPr lang="cs-CZ" sz="1200" dirty="0" err="1"/>
              <a:t>ář</a:t>
            </a:r>
            <a:r>
              <a:rPr lang="cs-CZ" sz="1200" dirty="0"/>
              <a:t> </a:t>
            </a:r>
            <a:r>
              <a:rPr lang="en-US" sz="1200" dirty="0"/>
              <a:t>IS/STAG</a:t>
            </a:r>
            <a:endParaRPr lang="cs-CZ" sz="1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>
              <a:defRPr sz="3200" b="1" cap="all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5354985"/>
            <a:ext cx="8424936" cy="88232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6227403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7749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>
            <a:lvl1pPr algn="l">
              <a:defRPr sz="3200" baseline="0"/>
            </a:lvl1pPr>
          </a:lstStyle>
          <a:p>
            <a:r>
              <a:rPr lang="cs-CZ" dirty="0"/>
              <a:t>Název</a:t>
            </a:r>
            <a:r>
              <a:rPr lang="en-US" dirty="0"/>
              <a:t> </a:t>
            </a:r>
            <a:r>
              <a:rPr lang="cs-CZ" dirty="0"/>
              <a:t>prezentace…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Jména autorů…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C6CF-D3F7-4628-AEE9-718D2C5CC25D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16334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8AF36-443B-4B44-ABEF-4280A8EB0A86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31880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2071D-0F25-4267-AA64-541DDF56C515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75384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 hasCustomPrompt="1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 hasCustomPrompt="1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AB7FD-1DB1-46BB-BDB4-583E41C133BB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44627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56C75-AD26-4EEC-BE77-4931FADC4886}" type="datetime1">
              <a:rPr lang="cs-CZ" smtClean="0"/>
              <a:pPr/>
              <a:t>06.08.2026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Obdélník 7"/>
          <p:cNvSpPr/>
          <p:nvPr userDrawn="1"/>
        </p:nvSpPr>
        <p:spPr>
          <a:xfrm>
            <a:off x="0" y="-27384"/>
            <a:ext cx="9144000" cy="1440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ovací čára 8"/>
          <p:cNvCxnSpPr/>
          <p:nvPr userDrawn="1"/>
        </p:nvCxnSpPr>
        <p:spPr>
          <a:xfrm>
            <a:off x="0" y="116632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A8819-2B44-4DAB-A16B-BC143946CDBE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603025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>
              <a:defRPr sz="3200" b="1" cap="all"/>
            </a:lvl1pPr>
          </a:lstStyle>
          <a:p>
            <a:r>
              <a:rPr lang="cs-CZ" dirty="0"/>
              <a:t>Nadpis</a:t>
            </a:r>
            <a:r>
              <a:rPr lang="en-US" dirty="0"/>
              <a:t> </a:t>
            </a:r>
            <a:r>
              <a:rPr lang="cs-CZ" dirty="0"/>
              <a:t>tématu…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95536" y="5354985"/>
            <a:ext cx="8424936" cy="88232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Podtext…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pic>
        <p:nvPicPr>
          <p:cNvPr id="8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BA803-8719-45F6-A905-15395FEDFE4B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45307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3210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>
            <a:lvl1pPr algn="l">
              <a:defRPr sz="3200" baseline="0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308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1628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74622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425435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i="0"/>
          </a:p>
        </p:txBody>
      </p:sp>
      <p:cxnSp>
        <p:nvCxnSpPr>
          <p:cNvPr id="4" name="Přímá spojovací čára 10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bdélník 4"/>
          <p:cNvSpPr/>
          <p:nvPr/>
        </p:nvSpPr>
        <p:spPr>
          <a:xfrm>
            <a:off x="0" y="-26988"/>
            <a:ext cx="9144000" cy="1428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i="0"/>
          </a:p>
        </p:txBody>
      </p:sp>
      <p:cxnSp>
        <p:nvCxnSpPr>
          <p:cNvPr id="6" name="Přímá spojovací čára 13"/>
          <p:cNvCxnSpPr/>
          <p:nvPr/>
        </p:nvCxnSpPr>
        <p:spPr>
          <a:xfrm>
            <a:off x="0" y="115888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ástupný symbol pro číslo snímku 2"/>
          <p:cNvSpPr txBox="1">
            <a:spLocks noGrp="1"/>
          </p:cNvSpPr>
          <p:nvPr userDrawn="1"/>
        </p:nvSpPr>
        <p:spPr>
          <a:xfrm>
            <a:off x="7885113" y="6637338"/>
            <a:ext cx="892175" cy="1492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07FF5EC9-F537-4BAD-838D-D69B6A8CB18B}" type="slidenum">
              <a:rPr lang="cs-CZ" altLang="cs-CZ" sz="1000" i="0" smtClean="0">
                <a:solidFill>
                  <a:srgbClr val="939393"/>
                </a:solidFill>
                <a:latin typeface="Verdana" panose="020B0604030504040204" pitchFamily="34" charset="0"/>
              </a:rPr>
              <a:pPr algn="r" eaLnBrk="1" hangingPunct="1">
                <a:defRPr/>
              </a:pPr>
              <a:t>‹#›</a:t>
            </a:fld>
            <a:endParaRPr lang="cs-CZ" altLang="cs-CZ" sz="1000" i="0">
              <a:solidFill>
                <a:srgbClr val="939393"/>
              </a:solidFill>
              <a:latin typeface="Verdana" panose="020B0604030504040204" pitchFamily="34" charset="0"/>
            </a:endParaRPr>
          </a:p>
        </p:txBody>
      </p:sp>
      <p:sp>
        <p:nvSpPr>
          <p:cNvPr id="8" name="Zástupný symbol pro zápatí 3"/>
          <p:cNvSpPr txBox="1">
            <a:spLocks noGrp="1"/>
          </p:cNvSpPr>
          <p:nvPr userDrawn="1"/>
        </p:nvSpPr>
        <p:spPr>
          <a:xfrm>
            <a:off x="285750" y="6643688"/>
            <a:ext cx="5376863" cy="142875"/>
          </a:xfrm>
          <a:prstGeom prst="rect">
            <a:avLst/>
          </a:prstGeom>
          <a:noFill/>
        </p:spPr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000" dirty="0"/>
              <a:t>Semin</a:t>
            </a:r>
            <a:r>
              <a:rPr lang="cs-CZ" sz="1000" dirty="0" err="1"/>
              <a:t>ář</a:t>
            </a:r>
            <a:r>
              <a:rPr lang="cs-CZ" sz="1000" dirty="0"/>
              <a:t> </a:t>
            </a:r>
            <a:r>
              <a:rPr lang="en-US" sz="1000" dirty="0"/>
              <a:t>IS/STAG</a:t>
            </a:r>
            <a:endParaRPr lang="cs-CZ" sz="1000" dirty="0"/>
          </a:p>
        </p:txBody>
      </p: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39287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i="0"/>
          </a:p>
        </p:txBody>
      </p:sp>
      <p:cxnSp>
        <p:nvCxnSpPr>
          <p:cNvPr id="5" name="Přímá spojovací čára 10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číslo snímku 2"/>
          <p:cNvSpPr txBox="1">
            <a:spLocks noGrp="1"/>
          </p:cNvSpPr>
          <p:nvPr userDrawn="1"/>
        </p:nvSpPr>
        <p:spPr>
          <a:xfrm>
            <a:off x="7885113" y="6637338"/>
            <a:ext cx="892175" cy="1492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804C64EE-211F-47CD-B391-6ED6F0C28B82}" type="slidenum">
              <a:rPr lang="cs-CZ" altLang="cs-CZ" sz="1000" i="0" smtClean="0">
                <a:solidFill>
                  <a:srgbClr val="939393"/>
                </a:solidFill>
                <a:latin typeface="Verdana" panose="020B0604030504040204" pitchFamily="34" charset="0"/>
              </a:rPr>
              <a:pPr algn="r" eaLnBrk="1" hangingPunct="1">
                <a:defRPr/>
              </a:pPr>
              <a:t>‹#›</a:t>
            </a:fld>
            <a:endParaRPr lang="cs-CZ" altLang="cs-CZ" sz="1000" i="0">
              <a:solidFill>
                <a:srgbClr val="939393"/>
              </a:solidFill>
              <a:latin typeface="Verdana" panose="020B0604030504040204" pitchFamily="34" charset="0"/>
            </a:endParaRPr>
          </a:p>
        </p:txBody>
      </p:sp>
      <p:sp>
        <p:nvSpPr>
          <p:cNvPr id="8" name="Zástupný symbol pro zápatí 3"/>
          <p:cNvSpPr txBox="1">
            <a:spLocks noGrp="1"/>
          </p:cNvSpPr>
          <p:nvPr userDrawn="1"/>
        </p:nvSpPr>
        <p:spPr>
          <a:xfrm>
            <a:off x="285750" y="6643688"/>
            <a:ext cx="5376863" cy="142875"/>
          </a:xfrm>
          <a:prstGeom prst="rect">
            <a:avLst/>
          </a:prstGeom>
          <a:noFill/>
        </p:spPr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000" dirty="0"/>
              <a:t>Semin</a:t>
            </a:r>
            <a:r>
              <a:rPr lang="cs-CZ" sz="1000" dirty="0" err="1"/>
              <a:t>ář</a:t>
            </a:r>
            <a:r>
              <a:rPr lang="cs-CZ" sz="1000" dirty="0"/>
              <a:t> </a:t>
            </a:r>
            <a:r>
              <a:rPr lang="en-US" sz="1000" dirty="0"/>
              <a:t>IS/STAG</a:t>
            </a:r>
            <a:endParaRPr lang="cs-CZ" sz="10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>
              <a:defRPr sz="3200" b="1" cap="all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5354985"/>
            <a:ext cx="8424936" cy="88232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2421050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45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 hasCustomPrompt="1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 hasCustomPrompt="1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420E5-AF8B-48FD-99C8-7C3D0EC4CC59}" type="datetime1">
              <a:rPr lang="cs-CZ" smtClean="0"/>
              <a:pPr/>
              <a:t>06.08.2026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>
            <a:lvl1pPr algn="l">
              <a:defRPr sz="3200" baseline="0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7134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19359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763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57299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i="0"/>
          </a:p>
        </p:txBody>
      </p:sp>
      <p:cxnSp>
        <p:nvCxnSpPr>
          <p:cNvPr id="4" name="Přímá spojovací čára 9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bdélník 4"/>
          <p:cNvSpPr/>
          <p:nvPr/>
        </p:nvSpPr>
        <p:spPr>
          <a:xfrm>
            <a:off x="0" y="-26988"/>
            <a:ext cx="9144000" cy="1428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i="0"/>
          </a:p>
        </p:txBody>
      </p:sp>
      <p:cxnSp>
        <p:nvCxnSpPr>
          <p:cNvPr id="6" name="Přímá spojovací čára 11"/>
          <p:cNvCxnSpPr/>
          <p:nvPr/>
        </p:nvCxnSpPr>
        <p:spPr>
          <a:xfrm>
            <a:off x="0" y="115888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ástupný symbol pro číslo snímku 2"/>
          <p:cNvSpPr txBox="1">
            <a:spLocks noGrp="1"/>
          </p:cNvSpPr>
          <p:nvPr userDrawn="1"/>
        </p:nvSpPr>
        <p:spPr>
          <a:xfrm>
            <a:off x="7885113" y="6637338"/>
            <a:ext cx="892175" cy="1492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AD576774-0F19-46CF-8BA9-40CDEB97500E}" type="slidenum">
              <a:rPr lang="cs-CZ" altLang="cs-CZ" sz="1000" i="0" smtClean="0">
                <a:solidFill>
                  <a:srgbClr val="939393"/>
                </a:solidFill>
                <a:latin typeface="Verdana" panose="020B0604030504040204" pitchFamily="34" charset="0"/>
              </a:rPr>
              <a:pPr algn="r" eaLnBrk="1" hangingPunct="1">
                <a:defRPr/>
              </a:pPr>
              <a:t>‹#›</a:t>
            </a:fld>
            <a:endParaRPr lang="cs-CZ" altLang="cs-CZ" sz="1000" i="0">
              <a:solidFill>
                <a:srgbClr val="939393"/>
              </a:solidFill>
              <a:latin typeface="Verdana" panose="020B0604030504040204" pitchFamily="34" charset="0"/>
            </a:endParaRPr>
          </a:p>
        </p:txBody>
      </p:sp>
      <p:sp>
        <p:nvSpPr>
          <p:cNvPr id="8" name="Zástupný symbol pro zápatí 3"/>
          <p:cNvSpPr txBox="1">
            <a:spLocks noGrp="1"/>
          </p:cNvSpPr>
          <p:nvPr userDrawn="1"/>
        </p:nvSpPr>
        <p:spPr>
          <a:xfrm>
            <a:off x="285750" y="6643688"/>
            <a:ext cx="5376863" cy="142875"/>
          </a:xfrm>
          <a:prstGeom prst="rect">
            <a:avLst/>
          </a:prstGeom>
          <a:noFill/>
        </p:spPr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 dirty="0"/>
              <a:t>Semin</a:t>
            </a:r>
            <a:r>
              <a:rPr lang="cs-CZ" sz="1200" dirty="0" err="1"/>
              <a:t>ář</a:t>
            </a:r>
            <a:r>
              <a:rPr lang="cs-CZ" sz="1200" dirty="0"/>
              <a:t> </a:t>
            </a:r>
            <a:r>
              <a:rPr lang="en-US" sz="1200" dirty="0"/>
              <a:t>IS/STAG</a:t>
            </a:r>
            <a:endParaRPr lang="cs-CZ" sz="1200" dirty="0"/>
          </a:p>
        </p:txBody>
      </p: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658835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i="0"/>
          </a:p>
        </p:txBody>
      </p:sp>
      <p:cxnSp>
        <p:nvCxnSpPr>
          <p:cNvPr id="5" name="Přímá spojovací čára 9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ástupný symbol pro číslo snímku 2"/>
          <p:cNvSpPr txBox="1">
            <a:spLocks noGrp="1"/>
          </p:cNvSpPr>
          <p:nvPr userDrawn="1"/>
        </p:nvSpPr>
        <p:spPr>
          <a:xfrm>
            <a:off x="7885113" y="6637338"/>
            <a:ext cx="892175" cy="1492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38025617-AFCE-4FAB-9107-6423FEB11B49}" type="slidenum">
              <a:rPr lang="cs-CZ" altLang="cs-CZ" sz="1000" i="0" smtClean="0">
                <a:solidFill>
                  <a:srgbClr val="939393"/>
                </a:solidFill>
                <a:latin typeface="Verdana" panose="020B0604030504040204" pitchFamily="34" charset="0"/>
              </a:rPr>
              <a:pPr algn="r" eaLnBrk="1" hangingPunct="1">
                <a:defRPr/>
              </a:pPr>
              <a:t>‹#›</a:t>
            </a:fld>
            <a:endParaRPr lang="cs-CZ" altLang="cs-CZ" sz="1000" i="0">
              <a:solidFill>
                <a:srgbClr val="939393"/>
              </a:solidFill>
              <a:latin typeface="Verdana" panose="020B0604030504040204" pitchFamily="34" charset="0"/>
            </a:endParaRPr>
          </a:p>
        </p:txBody>
      </p:sp>
      <p:pic>
        <p:nvPicPr>
          <p:cNvPr id="7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zápatí 3"/>
          <p:cNvSpPr txBox="1">
            <a:spLocks noGrp="1"/>
          </p:cNvSpPr>
          <p:nvPr userDrawn="1"/>
        </p:nvSpPr>
        <p:spPr>
          <a:xfrm>
            <a:off x="285750" y="6643688"/>
            <a:ext cx="5376863" cy="142875"/>
          </a:xfrm>
          <a:prstGeom prst="rect">
            <a:avLst/>
          </a:prstGeom>
          <a:noFill/>
        </p:spPr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 dirty="0"/>
              <a:t>Semin</a:t>
            </a:r>
            <a:r>
              <a:rPr lang="cs-CZ" sz="1200" dirty="0" err="1"/>
              <a:t>ář</a:t>
            </a:r>
            <a:r>
              <a:rPr lang="cs-CZ" sz="1200" dirty="0"/>
              <a:t> </a:t>
            </a:r>
            <a:r>
              <a:rPr lang="en-US" sz="1200" dirty="0"/>
              <a:t>IS/STAG</a:t>
            </a:r>
            <a:endParaRPr lang="cs-CZ" sz="1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>
              <a:defRPr sz="3200" b="1" cap="all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5354985"/>
            <a:ext cx="8424936" cy="88232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6833128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1039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>
            <a:lvl1pPr algn="l">
              <a:defRPr sz="3200" baseline="0"/>
            </a:lvl1pPr>
          </a:lstStyle>
          <a:p>
            <a:r>
              <a:rPr lang="cs-CZ" dirty="0"/>
              <a:t>Název</a:t>
            </a:r>
            <a:r>
              <a:rPr lang="en-US" dirty="0"/>
              <a:t> </a:t>
            </a:r>
            <a:r>
              <a:rPr lang="cs-CZ" dirty="0"/>
              <a:t>prezentace…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Jména autorů…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331AB-265F-42AC-8F92-4393899020AB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71006574"/>
      </p:ext>
    </p:extLst>
  </p:cSld>
  <p:clrMapOvr>
    <a:masterClrMapping/>
  </p:clrMapOvr>
  <p:transition spd="med">
    <p:pull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5D8BF-BC8C-4D9C-ACFF-1C8E4FA92E7D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64149336"/>
      </p:ext>
    </p:extLst>
  </p:cSld>
  <p:clrMapOvr>
    <a:masterClrMapping/>
  </p:clrMapOvr>
  <p:transition spd="med">
    <p:pull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8DE02-2C72-4797-9D7C-0ADF35313722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9999781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Obdélník 7"/>
          <p:cNvSpPr/>
          <p:nvPr userDrawn="1"/>
        </p:nvSpPr>
        <p:spPr>
          <a:xfrm>
            <a:off x="0" y="-27384"/>
            <a:ext cx="9144000" cy="1440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ovací čára 8"/>
          <p:cNvCxnSpPr/>
          <p:nvPr userDrawn="1"/>
        </p:nvCxnSpPr>
        <p:spPr>
          <a:xfrm>
            <a:off x="0" y="116632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D6EEC-94F0-453F-AABD-E24ACDFD270B}" type="datetime1">
              <a:rPr lang="cs-CZ" smtClean="0"/>
              <a:pPr/>
              <a:t>06.08.2026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 hasCustomPrompt="1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 hasCustomPrompt="1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8A1F3-B4DA-4E06-8A2C-18E21A8D0ACC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78027264"/>
      </p:ext>
    </p:extLst>
  </p:cSld>
  <p:clrMapOvr>
    <a:masterClrMapping/>
  </p:clrMapOvr>
  <p:transition spd="med">
    <p:pull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Obdélník 7"/>
          <p:cNvSpPr/>
          <p:nvPr userDrawn="1"/>
        </p:nvSpPr>
        <p:spPr>
          <a:xfrm>
            <a:off x="0" y="-27384"/>
            <a:ext cx="9144000" cy="1440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ovací čára 8"/>
          <p:cNvCxnSpPr/>
          <p:nvPr userDrawn="1"/>
        </p:nvCxnSpPr>
        <p:spPr>
          <a:xfrm>
            <a:off x="0" y="116632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53770-0C21-4BD9-87F7-EAD6F245E86A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678732"/>
      </p:ext>
    </p:extLst>
  </p:cSld>
  <p:clrMapOvr>
    <a:masterClrMapping/>
  </p:clrMapOvr>
  <p:transition spd="med">
    <p:pull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>
              <a:defRPr sz="3200" b="1" cap="all"/>
            </a:lvl1pPr>
          </a:lstStyle>
          <a:p>
            <a:r>
              <a:rPr lang="cs-CZ" dirty="0"/>
              <a:t>Nadpis</a:t>
            </a:r>
            <a:r>
              <a:rPr lang="en-US" dirty="0"/>
              <a:t> </a:t>
            </a:r>
            <a:r>
              <a:rPr lang="cs-CZ" dirty="0"/>
              <a:t>tématu…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95536" y="5354985"/>
            <a:ext cx="8424936" cy="88232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Podtext…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pic>
        <p:nvPicPr>
          <p:cNvPr id="8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FF204-4048-43B2-8365-E19DE1A45A8B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4725981"/>
      </p:ext>
    </p:extLst>
  </p:cSld>
  <p:clrMapOvr>
    <a:masterClrMapping/>
  </p:clrMapOvr>
  <p:transition spd="med">
    <p:pull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8"/>
          <p:cNvSpPr txBox="1"/>
          <p:nvPr/>
        </p:nvSpPr>
        <p:spPr>
          <a:xfrm>
            <a:off x="511175" y="2357438"/>
            <a:ext cx="8164513" cy="18081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ts val="4700"/>
              </a:lnSpc>
              <a:defRPr/>
            </a:pPr>
            <a:r>
              <a:rPr lang="cs-CZ" sz="3200" b="1" spc="-20" dirty="0">
                <a:solidFill>
                  <a:srgbClr val="428F9B"/>
                </a:solidFill>
                <a:cs typeface="Calibri"/>
              </a:rPr>
              <a:t>Národní plán obnovy pro oblast vysokých škol pro roky 2022 - 2024</a:t>
            </a:r>
          </a:p>
          <a:p>
            <a:pPr algn="ctr">
              <a:lnSpc>
                <a:spcPts val="4700"/>
              </a:lnSpc>
              <a:defRPr/>
            </a:pPr>
            <a:r>
              <a:rPr lang="cs-CZ" sz="2000" b="1" spc="-20" dirty="0" err="1">
                <a:solidFill>
                  <a:srgbClr val="428F9B"/>
                </a:solidFill>
                <a:cs typeface="Calibri"/>
              </a:rPr>
              <a:t>reg</a:t>
            </a:r>
            <a:r>
              <a:rPr lang="cs-CZ" sz="2000" b="1" spc="-20" dirty="0">
                <a:solidFill>
                  <a:srgbClr val="428F9B"/>
                </a:solidFill>
                <a:cs typeface="Calibri"/>
              </a:rPr>
              <a:t>. č. NPO_ZČU_MSMT-16584/2022</a:t>
            </a:r>
            <a:endParaRPr sz="4000" dirty="0">
              <a:latin typeface="Calibri"/>
              <a:cs typeface="Calibri"/>
            </a:endParaRPr>
          </a:p>
        </p:txBody>
      </p:sp>
      <p:pic>
        <p:nvPicPr>
          <p:cNvPr id="4" name="Obrázek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5795963"/>
            <a:ext cx="16192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3213" y="5795963"/>
            <a:ext cx="9604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13" descr="Foto / Photo: Logo MŠMT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83500" y="5794375"/>
            <a:ext cx="9604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>
            <a:lvl1pPr>
              <a:defRPr baseline="0"/>
            </a:lvl1pPr>
          </a:lstStyle>
          <a:p>
            <a:r>
              <a:rPr lang="cs-CZ" dirty="0"/>
              <a:t>Poděkování sponzorům</a:t>
            </a:r>
          </a:p>
        </p:txBody>
      </p:sp>
      <p:sp>
        <p:nvSpPr>
          <p:cNvPr id="7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err="1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9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2CD49-0C3A-4D74-AAE3-A2330EEDFB7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01EDB-5E9E-47E4-9BE8-F72555AD86C1}" type="datetime1">
              <a:rPr lang="cs-CZ"/>
              <a:pPr>
                <a:defRPr/>
              </a:pPr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2135496"/>
      </p:ext>
    </p:extLst>
  </p:cSld>
  <p:clrMapOvr>
    <a:masterClrMapping/>
  </p:clrMapOvr>
  <p:transition spd="med">
    <p:pull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>
            <a:lvl1pPr algn="l">
              <a:defRPr sz="3200" baseline="0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  <a:endParaRPr lang="cs-CZ" dirty="0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5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9B337-AF7F-42CA-A73F-DAC0DA5B151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65699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4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5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B7F-E0A5-43F7-B274-44BDB8A4125B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4647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5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6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44E88-64CE-4354-80F1-9B230B15C0E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57967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7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E9279-297C-4377-B9F7-C7EE7671B2B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80122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b="0"/>
          </a:p>
        </p:txBody>
      </p:sp>
      <p:cxnSp>
        <p:nvCxnSpPr>
          <p:cNvPr id="4" name="Přímá spojovací čára 3"/>
          <p:cNvCxnSpPr/>
          <p:nvPr userDrawn="1"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bdélník 4"/>
          <p:cNvSpPr/>
          <p:nvPr userDrawn="1"/>
        </p:nvSpPr>
        <p:spPr>
          <a:xfrm>
            <a:off x="0" y="-26988"/>
            <a:ext cx="9144000" cy="1428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b="0"/>
          </a:p>
        </p:txBody>
      </p:sp>
      <p:cxnSp>
        <p:nvCxnSpPr>
          <p:cNvPr id="6" name="Přímá spojovací čára 5"/>
          <p:cNvCxnSpPr/>
          <p:nvPr userDrawn="1"/>
        </p:nvCxnSpPr>
        <p:spPr>
          <a:xfrm>
            <a:off x="0" y="115888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A2AC9-0859-408D-B11B-7223A27906A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9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25913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b="0"/>
          </a:p>
        </p:txBody>
      </p:sp>
      <p:cxnSp>
        <p:nvCxnSpPr>
          <p:cNvPr id="5" name="Přímá spojovací čára 4"/>
          <p:cNvCxnSpPr/>
          <p:nvPr userDrawn="1"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>
              <a:defRPr sz="3200" b="1" cap="all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5354985"/>
            <a:ext cx="8424936" cy="88232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7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6196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>
              <a:defRPr sz="3200" b="1" cap="all"/>
            </a:lvl1pPr>
          </a:lstStyle>
          <a:p>
            <a:r>
              <a:rPr lang="cs-CZ" dirty="0"/>
              <a:t>Nadpis</a:t>
            </a:r>
            <a:r>
              <a:rPr lang="en-US" dirty="0"/>
              <a:t> </a:t>
            </a:r>
            <a:r>
              <a:rPr lang="cs-CZ" dirty="0"/>
              <a:t>tématu…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95536" y="5354985"/>
            <a:ext cx="8424936" cy="88232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Podtext…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pic>
        <p:nvPicPr>
          <p:cNvPr id="8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8FA26-AC6B-47AE-9807-D8451576BDD0}" type="datetime1">
              <a:rPr lang="cs-CZ" smtClean="0"/>
              <a:pPr/>
              <a:t>06.08.2026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04137" cy="64770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850" y="1341438"/>
            <a:ext cx="417195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7195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6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CD7D5-49F7-4C96-A4E1-0C9C66F52A3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7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45789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04137" cy="64770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850" y="1341438"/>
            <a:ext cx="8496300" cy="4967287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5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25BB9-45A8-46F2-A0DC-3F74F996B42D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86498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>
            <a:lvl1pPr algn="l">
              <a:defRPr sz="3200" baseline="0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  <a:endParaRPr lang="cs-CZ" dirty="0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5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1AB0C-C6BC-437B-A561-52476503754C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r">
              <a:defRPr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9FB1748-3045-44C6-B8F1-9B9F997D0D58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19881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4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5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82F53-97F1-4E1C-9883-162588FB4321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3104C-2E4D-4618-81C4-8D13EB568E8A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17713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5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6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73348-C09A-4100-A8F1-CFA5CA710DF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CA0E2-2C2D-422A-B3C0-F2E1D3E370D1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104289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7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BA3D5-25E4-4662-A010-E4A3ACACAACD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9FEFB-97E4-4EBD-868D-D12B1A413AE4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64196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cxnSp>
        <p:nvCxnSpPr>
          <p:cNvPr id="4" name="Přímá spojovací čára 3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bdélník 4"/>
          <p:cNvSpPr/>
          <p:nvPr/>
        </p:nvSpPr>
        <p:spPr>
          <a:xfrm>
            <a:off x="0" y="-26988"/>
            <a:ext cx="9144000" cy="1428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0" y="115888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89E0A-7909-4DC6-B5CC-D489DCEF79B2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9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r">
              <a:defRPr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6BFEFAF-208A-4E43-8744-C2C3EAE64196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3830239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cxnSp>
        <p:nvCxnSpPr>
          <p:cNvPr id="5" name="Přímá spojovací čára 4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>
              <a:defRPr sz="3200" b="1" cap="all"/>
            </a:lvl1pPr>
          </a:lstStyle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5354985"/>
            <a:ext cx="8424936" cy="88232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7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r">
              <a:defRPr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DE18B8-F68B-4521-8468-AD8B0FCAB2B6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6081186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>
            <a:lvl1pPr algn="l">
              <a:defRPr sz="3200" baseline="0"/>
            </a:lvl1pPr>
          </a:lstStyle>
          <a:p>
            <a:r>
              <a:rPr lang="cs-CZ" dirty="0"/>
              <a:t>Název</a:t>
            </a:r>
            <a:r>
              <a:rPr lang="en-US" dirty="0"/>
              <a:t> </a:t>
            </a:r>
            <a:r>
              <a:rPr lang="cs-CZ" dirty="0"/>
              <a:t>prezentace…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Jména autorů…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Semin</a:t>
            </a:r>
            <a:r>
              <a:rPr lang="cs-CZ" dirty="0" err="1"/>
              <a:t>ář</a:t>
            </a:r>
            <a:r>
              <a:rPr lang="cs-CZ" dirty="0"/>
              <a:t> IS/STAG – </a:t>
            </a:r>
            <a:r>
              <a:rPr lang="cs-CZ" dirty="0" err="1"/>
              <a:t>Doubice</a:t>
            </a:r>
            <a:r>
              <a:rPr lang="cs-CZ" dirty="0"/>
              <a:t>, květen 2018</a:t>
            </a: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A6978-CC26-4DCB-9DA7-C3067E1E46AA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5355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Semin</a:t>
            </a:r>
            <a:r>
              <a:rPr lang="cs-CZ" dirty="0" err="1"/>
              <a:t>ář</a:t>
            </a:r>
            <a:r>
              <a:rPr lang="cs-CZ" dirty="0"/>
              <a:t> IS/STAG – </a:t>
            </a:r>
            <a:r>
              <a:rPr lang="cs-CZ" dirty="0" err="1"/>
              <a:t>Doubice</a:t>
            </a:r>
            <a:r>
              <a:rPr lang="cs-CZ" dirty="0"/>
              <a:t>, květen 2018</a:t>
            </a:r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12C3D-EAC4-402E-9D4F-59C0ACE61950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85578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4149080"/>
            <a:ext cx="8496944" cy="1008112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>
            <a:lvl1pPr algn="l">
              <a:defRPr sz="3200" baseline="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520" y="5301208"/>
            <a:ext cx="8496944" cy="1008112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5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81AB0C-C6BC-437B-A561-52476503754C}" type="slidenum"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r">
              <a:defRPr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07DA4B-7677-4EC0-9A1C-957355E9D6DE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14973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Semin</a:t>
            </a:r>
            <a:r>
              <a:rPr lang="cs-CZ" dirty="0" err="1"/>
              <a:t>ář</a:t>
            </a:r>
            <a:r>
              <a:rPr lang="cs-CZ" dirty="0"/>
              <a:t> IS/STAG – </a:t>
            </a:r>
            <a:r>
              <a:rPr lang="cs-CZ" dirty="0" err="1"/>
              <a:t>Doubice</a:t>
            </a:r>
            <a:r>
              <a:rPr lang="cs-CZ" dirty="0"/>
              <a:t>, květen 2018</a:t>
            </a:r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56C75-AD26-4EEC-BE77-4931FADC4886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24008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23528" y="1340768"/>
            <a:ext cx="4173860" cy="792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323528" y="2204864"/>
            <a:ext cx="4173860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 hasCustomPrompt="1"/>
          </p:nvPr>
        </p:nvSpPr>
        <p:spPr>
          <a:xfrm>
            <a:off x="4644008" y="1340768"/>
            <a:ext cx="4176464" cy="792087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sloupce…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 hasCustomPrompt="1"/>
          </p:nvPr>
        </p:nvSpPr>
        <p:spPr>
          <a:xfrm>
            <a:off x="4645025" y="2204864"/>
            <a:ext cx="4175447" cy="41044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Semin</a:t>
            </a:r>
            <a:r>
              <a:rPr lang="cs-CZ" dirty="0" err="1"/>
              <a:t>ář</a:t>
            </a:r>
            <a:r>
              <a:rPr lang="cs-CZ" dirty="0"/>
              <a:t> IS/STAG – </a:t>
            </a:r>
            <a:r>
              <a:rPr lang="cs-CZ" dirty="0" err="1"/>
              <a:t>Doubice</a:t>
            </a:r>
            <a:r>
              <a:rPr lang="cs-CZ" dirty="0"/>
              <a:t>, květen 2018</a:t>
            </a:r>
          </a:p>
        </p:txBody>
      </p:sp>
      <p:sp>
        <p:nvSpPr>
          <p:cNvPr id="9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420E5-AF8B-48FD-99C8-7C3D0EC4CC59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3369827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g. Koloto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Semin</a:t>
            </a:r>
            <a:r>
              <a:rPr lang="cs-CZ" dirty="0" err="1"/>
              <a:t>ář</a:t>
            </a:r>
            <a:r>
              <a:rPr lang="cs-CZ" dirty="0"/>
              <a:t> IS/STAG – </a:t>
            </a:r>
            <a:r>
              <a:rPr lang="cs-CZ" dirty="0" err="1"/>
              <a:t>Doubice</a:t>
            </a:r>
            <a:r>
              <a:rPr lang="cs-CZ" dirty="0"/>
              <a:t>, květen 2018</a:t>
            </a:r>
          </a:p>
        </p:txBody>
      </p:sp>
      <p:sp>
        <p:nvSpPr>
          <p:cNvPr id="8" name="Obdélník 7"/>
          <p:cNvSpPr/>
          <p:nvPr userDrawn="1"/>
        </p:nvSpPr>
        <p:spPr>
          <a:xfrm>
            <a:off x="0" y="-27384"/>
            <a:ext cx="9144000" cy="1440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ovací čára 8"/>
          <p:cNvCxnSpPr/>
          <p:nvPr userDrawn="1"/>
        </p:nvCxnSpPr>
        <p:spPr>
          <a:xfrm>
            <a:off x="0" y="116632"/>
            <a:ext cx="9144000" cy="0"/>
          </a:xfrm>
          <a:prstGeom prst="line">
            <a:avLst/>
          </a:prstGeom>
          <a:ln w="1905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107504" y="260648"/>
            <a:ext cx="8928992" cy="6192688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D6EEC-94F0-453F-AABD-E24ACDFD270B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97817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dpis témat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395536" y="4221088"/>
            <a:ext cx="8424936" cy="936104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>
              <a:defRPr sz="3200" b="1" cap="all"/>
            </a:lvl1pPr>
          </a:lstStyle>
          <a:p>
            <a:r>
              <a:rPr lang="cs-CZ" dirty="0"/>
              <a:t>Nadpis</a:t>
            </a:r>
            <a:r>
              <a:rPr lang="en-US" dirty="0"/>
              <a:t> </a:t>
            </a:r>
            <a:r>
              <a:rPr lang="cs-CZ" dirty="0"/>
              <a:t>tématu…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 hasCustomPrompt="1"/>
          </p:nvPr>
        </p:nvSpPr>
        <p:spPr>
          <a:xfrm>
            <a:off x="395536" y="5354985"/>
            <a:ext cx="8424936" cy="88232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Podtext…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Semin</a:t>
            </a:r>
            <a:r>
              <a:rPr lang="cs-CZ" dirty="0" err="1"/>
              <a:t>ář</a:t>
            </a:r>
            <a:r>
              <a:rPr lang="cs-CZ" dirty="0"/>
              <a:t> IS/STAG – </a:t>
            </a:r>
            <a:r>
              <a:rPr lang="cs-CZ" dirty="0" err="1"/>
              <a:t>Doubice</a:t>
            </a:r>
            <a:r>
              <a:rPr lang="cs-CZ" dirty="0"/>
              <a:t>, květen 2018</a:t>
            </a:r>
          </a:p>
        </p:txBody>
      </p:sp>
      <p:pic>
        <p:nvPicPr>
          <p:cNvPr id="8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8FA26-AC6B-47AE-9807-D8451576BDD0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711857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8"/>
          <p:cNvSpPr txBox="1"/>
          <p:nvPr/>
        </p:nvSpPr>
        <p:spPr>
          <a:xfrm>
            <a:off x="511175" y="2357438"/>
            <a:ext cx="8164513" cy="18081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ts val="4700"/>
              </a:lnSpc>
              <a:defRPr/>
            </a:pPr>
            <a:r>
              <a:rPr lang="cs-CZ" sz="3200" b="1" spc="-20" dirty="0">
                <a:solidFill>
                  <a:srgbClr val="428F9B"/>
                </a:solidFill>
                <a:cs typeface="Calibri"/>
              </a:rPr>
              <a:t>Národní plán obnovy pro oblast vysokých škol pro roky 2022 - 2024</a:t>
            </a:r>
          </a:p>
          <a:p>
            <a:pPr algn="ctr">
              <a:lnSpc>
                <a:spcPts val="4700"/>
              </a:lnSpc>
              <a:defRPr/>
            </a:pPr>
            <a:r>
              <a:rPr lang="cs-CZ" sz="2000" b="1" spc="-20" dirty="0" err="1">
                <a:solidFill>
                  <a:srgbClr val="428F9B"/>
                </a:solidFill>
                <a:cs typeface="Calibri"/>
              </a:rPr>
              <a:t>reg</a:t>
            </a:r>
            <a:r>
              <a:rPr lang="cs-CZ" sz="2000" b="1" spc="-20" dirty="0">
                <a:solidFill>
                  <a:srgbClr val="428F9B"/>
                </a:solidFill>
                <a:cs typeface="Calibri"/>
              </a:rPr>
              <a:t>. č. NPO_ZČU_MSMT-16584/2022</a:t>
            </a:r>
            <a:endParaRPr sz="4000" dirty="0">
              <a:latin typeface="Calibri"/>
              <a:cs typeface="Calibri"/>
            </a:endParaRPr>
          </a:p>
        </p:txBody>
      </p:sp>
      <p:pic>
        <p:nvPicPr>
          <p:cNvPr id="4" name="Obrázek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5795963"/>
            <a:ext cx="16192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ástupný symbol pro nadpis 12"/>
          <p:cNvSpPr>
            <a:spLocks noGrp="1"/>
          </p:cNvSpPr>
          <p:nvPr>
            <p:ph type="title" hasCustomPrompt="1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>
            <a:lvl1pPr>
              <a:defRPr baseline="0"/>
            </a:lvl1pPr>
          </a:lstStyle>
          <a:p>
            <a:r>
              <a:rPr lang="cs-CZ" dirty="0"/>
              <a:t>Poděkování sponzorům</a:t>
            </a:r>
          </a:p>
        </p:txBody>
      </p:sp>
      <p:sp>
        <p:nvSpPr>
          <p:cNvPr id="7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err="1"/>
            </a:lvl1pPr>
          </a:lstStyle>
          <a:p>
            <a:pPr>
              <a:defRPr/>
            </a:pPr>
            <a:r>
              <a:rPr lang="en-US" dirty="0" err="1"/>
              <a:t>Seminář</a:t>
            </a:r>
            <a:r>
              <a:rPr lang="en-US" dirty="0"/>
              <a:t> IS/STAG – Horn</a:t>
            </a:r>
            <a:r>
              <a:rPr lang="cs-CZ" dirty="0"/>
              <a:t>í Bečva</a:t>
            </a:r>
            <a:r>
              <a:rPr lang="en-US" dirty="0"/>
              <a:t>, </a:t>
            </a:r>
            <a:r>
              <a:rPr lang="en-US" dirty="0" err="1"/>
              <a:t>květen</a:t>
            </a:r>
            <a:r>
              <a:rPr lang="en-US" dirty="0"/>
              <a:t> 20</a:t>
            </a:r>
            <a:r>
              <a:rPr lang="cs-CZ" dirty="0"/>
              <a:t>23</a:t>
            </a:r>
          </a:p>
        </p:txBody>
      </p:sp>
      <p:sp>
        <p:nvSpPr>
          <p:cNvPr id="9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2CD49-0C3A-4D74-AAE3-A2330EEDFB7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01EDB-5E9E-47E4-9BE8-F72555AD86C1}" type="datetime1">
              <a:rPr lang="cs-CZ"/>
              <a:pPr>
                <a:defRPr/>
              </a:pPr>
              <a:t>06.08.2026</a:t>
            </a:fld>
            <a:endParaRPr lang="cs-CZ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0A37FA03-D318-6ED9-3D9F-4843BAEBEF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788026"/>
            <a:ext cx="960437" cy="450272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DDA5E4D6-B6B4-0E7D-702F-4284F2B710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6" t="26766" r="14579" b="25144"/>
          <a:stretch>
            <a:fillRect/>
          </a:stretch>
        </p:blipFill>
        <p:spPr>
          <a:xfrm>
            <a:off x="3729335" y="5688620"/>
            <a:ext cx="172819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12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496855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5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B82F53-97F1-4E1C-9883-162588FB4321}" type="slidenum"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DFE45D-E438-4710-8688-E38451E8F229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9409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172272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5" name="Zástupný symbol pro zápatí 2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6" name="Zástupný symbol pro číslo snímku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73348-C09A-4100-A8F1-CFA5CA710DF9}" type="slidenum"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Zástupný symbol pro datum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7C77E-5362-4CA6-8134-2BBE8702220A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9784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4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9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9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9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57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49694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zápatí 22"/>
          <p:cNvSpPr>
            <a:spLocks noGrp="1"/>
          </p:cNvSpPr>
          <p:nvPr>
            <p:ph type="ftr" sz="quarter" idx="3"/>
          </p:nvPr>
        </p:nvSpPr>
        <p:spPr>
          <a:xfrm>
            <a:off x="285720" y="6643710"/>
            <a:ext cx="5376890" cy="142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 </a:t>
            </a:r>
            <a:r>
              <a:rPr lang="cs-CZ" dirty="0"/>
              <a:t>–</a:t>
            </a:r>
            <a:r>
              <a:rPr lang="en-US" dirty="0"/>
              <a:t> </a:t>
            </a:r>
            <a:r>
              <a:rPr lang="cs-CZ" dirty="0"/>
              <a:t>květen 202</a:t>
            </a:r>
            <a:r>
              <a:rPr lang="en-US" dirty="0"/>
              <a:t>4</a:t>
            </a:r>
            <a:endParaRPr lang="cs-CZ" dirty="0"/>
          </a:p>
        </p:txBody>
      </p:sp>
      <p:sp>
        <p:nvSpPr>
          <p:cNvPr id="24" name="Zástupný symbol pro číslo snímku 23"/>
          <p:cNvSpPr>
            <a:spLocks noGrp="1"/>
          </p:cNvSpPr>
          <p:nvPr>
            <p:ph type="sldNum" sz="quarter" idx="4"/>
          </p:nvPr>
        </p:nvSpPr>
        <p:spPr>
          <a:xfrm>
            <a:off x="7884368" y="6637359"/>
            <a:ext cx="892934" cy="14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2051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FC93F-17EA-43F1-B9D8-44FCF316972C}" type="datetime1">
              <a:rPr lang="cs-CZ" smtClean="0"/>
              <a:pPr/>
              <a:t>06.08.2026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7" r:id="rId3"/>
    <p:sldLayoutId id="2147483678" r:id="rId4"/>
    <p:sldLayoutId id="2147483679" r:id="rId5"/>
    <p:sldLayoutId id="2147483676" r:id="rId6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323850" y="1341438"/>
            <a:ext cx="84963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Obsah…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04137" cy="647700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zápatí 22"/>
          <p:cNvSpPr>
            <a:spLocks noGrp="1"/>
          </p:cNvSpPr>
          <p:nvPr>
            <p:ph type="ftr" sz="quarter" idx="3"/>
          </p:nvPr>
        </p:nvSpPr>
        <p:spPr>
          <a:xfrm>
            <a:off x="285750" y="6643688"/>
            <a:ext cx="5376863" cy="142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24" name="Zástupný symbol pro číslo snímku 23"/>
          <p:cNvSpPr>
            <a:spLocks noGrp="1"/>
          </p:cNvSpPr>
          <p:nvPr>
            <p:ph type="sldNum" sz="quarter" idx="4"/>
          </p:nvPr>
        </p:nvSpPr>
        <p:spPr>
          <a:xfrm>
            <a:off x="7885113" y="6637338"/>
            <a:ext cx="892175" cy="149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16E8DE-A3F7-4D30-B600-A9F50CD6C7C2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pic>
        <p:nvPicPr>
          <p:cNvPr id="1032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788" y="6643688"/>
            <a:ext cx="1439862" cy="144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2643D9-D60D-4D04-A1BC-99CD85BE89A3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907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49694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zápatí 22"/>
          <p:cNvSpPr>
            <a:spLocks noGrp="1"/>
          </p:cNvSpPr>
          <p:nvPr>
            <p:ph type="ftr" sz="quarter" idx="3"/>
          </p:nvPr>
        </p:nvSpPr>
        <p:spPr>
          <a:xfrm>
            <a:off x="285720" y="6643710"/>
            <a:ext cx="5376890" cy="142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/>
              <a:t>Semin</a:t>
            </a:r>
            <a:r>
              <a:rPr lang="cs-CZ" dirty="0" err="1"/>
              <a:t>ář</a:t>
            </a:r>
            <a:r>
              <a:rPr lang="cs-CZ" dirty="0"/>
              <a:t> IS/STAG – </a:t>
            </a:r>
            <a:r>
              <a:rPr lang="cs-CZ" dirty="0" err="1"/>
              <a:t>Doubice</a:t>
            </a:r>
            <a:r>
              <a:rPr lang="cs-CZ" dirty="0"/>
              <a:t>, květen 2018</a:t>
            </a:r>
          </a:p>
        </p:txBody>
      </p:sp>
      <p:sp>
        <p:nvSpPr>
          <p:cNvPr id="24" name="Zástupný symbol pro číslo snímku 23"/>
          <p:cNvSpPr>
            <a:spLocks noGrp="1"/>
          </p:cNvSpPr>
          <p:nvPr>
            <p:ph type="sldNum" sz="quarter" idx="4"/>
          </p:nvPr>
        </p:nvSpPr>
        <p:spPr>
          <a:xfrm>
            <a:off x="7884368" y="6637359"/>
            <a:ext cx="892934" cy="14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2051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FC93F-17EA-43F1-B9D8-44FCF316972C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304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323850" y="1341438"/>
            <a:ext cx="84963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Obsah…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04137" cy="647700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zápatí 22"/>
          <p:cNvSpPr>
            <a:spLocks noGrp="1"/>
          </p:cNvSpPr>
          <p:nvPr>
            <p:ph type="ftr" sz="quarter" idx="3"/>
          </p:nvPr>
        </p:nvSpPr>
        <p:spPr>
          <a:xfrm>
            <a:off x="285750" y="6643688"/>
            <a:ext cx="5376863" cy="142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24" name="Zástupný symbol pro číslo snímku 23"/>
          <p:cNvSpPr>
            <a:spLocks noGrp="1"/>
          </p:cNvSpPr>
          <p:nvPr>
            <p:ph type="sldNum" sz="quarter" idx="4"/>
          </p:nvPr>
        </p:nvSpPr>
        <p:spPr>
          <a:xfrm>
            <a:off x="7885113" y="6637338"/>
            <a:ext cx="892175" cy="149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16E8DE-A3F7-4D30-B600-A9F50CD6C7C2}" type="slidenum"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1032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788" y="6643688"/>
            <a:ext cx="1439862" cy="144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8E2C8C-C7E6-4E74-83BF-709E11C06515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138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49694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zápatí 22"/>
          <p:cNvSpPr>
            <a:spLocks noGrp="1"/>
          </p:cNvSpPr>
          <p:nvPr>
            <p:ph type="ftr" sz="quarter" idx="3"/>
          </p:nvPr>
        </p:nvSpPr>
        <p:spPr>
          <a:xfrm>
            <a:off x="285720" y="6643710"/>
            <a:ext cx="5376890" cy="142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24" name="Zástupný symbol pro číslo snímku 23"/>
          <p:cNvSpPr>
            <a:spLocks noGrp="1"/>
          </p:cNvSpPr>
          <p:nvPr>
            <p:ph type="sldNum" sz="quarter" idx="4"/>
          </p:nvPr>
        </p:nvSpPr>
        <p:spPr>
          <a:xfrm>
            <a:off x="7884368" y="6637359"/>
            <a:ext cx="892934" cy="14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615754-77BA-4621-9C08-275D59B8D88D}" type="slidenum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2051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5FC93F-17EA-43F1-B9D8-44FCF316972C}" type="datetime1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06.08.2026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427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323850" y="1341438"/>
            <a:ext cx="84963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dirty="0"/>
              <a:t>Obsah…</a:t>
            </a:r>
          </a:p>
          <a:p>
            <a:pPr lvl="1"/>
            <a:r>
              <a:rPr lang="cs-CZ" altLang="cs-CZ" dirty="0"/>
              <a:t>Druhá úroveň</a:t>
            </a:r>
          </a:p>
          <a:p>
            <a:pPr lvl="2"/>
            <a:r>
              <a:rPr lang="cs-CZ" altLang="cs-CZ" dirty="0"/>
              <a:t>Třetí úroveň</a:t>
            </a:r>
          </a:p>
          <a:p>
            <a:pPr lvl="3"/>
            <a:r>
              <a:rPr lang="cs-CZ" altLang="cs-CZ" dirty="0"/>
              <a:t>Čtvrtá úroveň</a:t>
            </a:r>
          </a:p>
          <a:p>
            <a:pPr lvl="4"/>
            <a:r>
              <a:rPr lang="cs-CZ" altLang="cs-CZ" dirty="0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04137" cy="647700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číslo snímku 2"/>
          <p:cNvSpPr txBox="1">
            <a:spLocks noGrp="1"/>
          </p:cNvSpPr>
          <p:nvPr userDrawn="1"/>
        </p:nvSpPr>
        <p:spPr>
          <a:xfrm>
            <a:off x="7885113" y="6637338"/>
            <a:ext cx="892175" cy="1492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AC3F1E-1B4E-4801-B0B9-B740DD6B8C5E}" type="slidenum">
              <a:rPr kumimoji="0" lang="cs-CZ" alt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939393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altLang="cs-CZ" sz="1000" b="0" i="0" u="none" strike="noStrike" kern="1200" cap="none" spc="0" normalizeH="0" baseline="0" noProof="0">
              <a:ln>
                <a:noFill/>
              </a:ln>
              <a:solidFill>
                <a:srgbClr val="939393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 userDrawn="1"/>
        </p:nvSpPr>
        <p:spPr>
          <a:xfrm>
            <a:off x="285750" y="6605588"/>
            <a:ext cx="7815263" cy="214312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000" dirty="0"/>
              <a:t>Semin</a:t>
            </a:r>
            <a:r>
              <a:rPr lang="cs-CZ" sz="1000" dirty="0" err="1"/>
              <a:t>ář</a:t>
            </a:r>
            <a:r>
              <a:rPr lang="cs-CZ" sz="1000" dirty="0"/>
              <a:t> </a:t>
            </a:r>
            <a:r>
              <a:rPr lang="en-US" sz="1000" dirty="0"/>
              <a:t>IS/STAG</a:t>
            </a:r>
            <a:endParaRPr lang="cs-CZ" sz="1000" dirty="0"/>
          </a:p>
        </p:txBody>
      </p:sp>
      <p:pic>
        <p:nvPicPr>
          <p:cNvPr id="1032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79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49694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zápatí 22"/>
          <p:cNvSpPr>
            <a:spLocks noGrp="1"/>
          </p:cNvSpPr>
          <p:nvPr>
            <p:ph type="ftr" sz="quarter" idx="3"/>
          </p:nvPr>
        </p:nvSpPr>
        <p:spPr>
          <a:xfrm>
            <a:off x="285720" y="6643710"/>
            <a:ext cx="5376890" cy="142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24" name="Zástupný symbol pro číslo snímku 23"/>
          <p:cNvSpPr>
            <a:spLocks noGrp="1"/>
          </p:cNvSpPr>
          <p:nvPr>
            <p:ph type="sldNum" sz="quarter" idx="4"/>
          </p:nvPr>
        </p:nvSpPr>
        <p:spPr>
          <a:xfrm>
            <a:off x="7884368" y="6637359"/>
            <a:ext cx="892934" cy="14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2051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0CE08-CCDC-42BF-B5B9-43D4855B7541}" type="datetime1">
              <a:rPr lang="cs-CZ" smtClean="0"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72191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323850" y="1341438"/>
            <a:ext cx="84963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Obsah…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04137" cy="647700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i="0"/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číslo snímku 2"/>
          <p:cNvSpPr txBox="1">
            <a:spLocks noGrp="1"/>
          </p:cNvSpPr>
          <p:nvPr userDrawn="1"/>
        </p:nvSpPr>
        <p:spPr>
          <a:xfrm>
            <a:off x="7885113" y="6637338"/>
            <a:ext cx="892175" cy="1492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AA8D8E38-018A-4C65-8D35-4BA24D621755}" type="slidenum">
              <a:rPr lang="cs-CZ" altLang="cs-CZ" sz="1000" i="0" smtClean="0">
                <a:solidFill>
                  <a:srgbClr val="939393"/>
                </a:solidFill>
                <a:latin typeface="Verdana" panose="020B0604030504040204" pitchFamily="34" charset="0"/>
              </a:rPr>
              <a:pPr algn="r" eaLnBrk="1" hangingPunct="1">
                <a:defRPr/>
              </a:pPr>
              <a:t>‹#›</a:t>
            </a:fld>
            <a:endParaRPr lang="cs-CZ" altLang="cs-CZ" sz="1000" i="0">
              <a:solidFill>
                <a:srgbClr val="939393"/>
              </a:solidFill>
              <a:latin typeface="Verdana" panose="020B0604030504040204" pitchFamily="34" charset="0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 userDrawn="1"/>
        </p:nvSpPr>
        <p:spPr>
          <a:xfrm>
            <a:off x="285750" y="6643688"/>
            <a:ext cx="5376863" cy="142875"/>
          </a:xfrm>
          <a:prstGeom prst="rect">
            <a:avLst/>
          </a:prstGeom>
          <a:noFill/>
        </p:spPr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000" dirty="0"/>
              <a:t>Semin</a:t>
            </a:r>
            <a:r>
              <a:rPr lang="cs-CZ" sz="1000" dirty="0" err="1"/>
              <a:t>ář</a:t>
            </a:r>
            <a:r>
              <a:rPr lang="cs-CZ" sz="1000" dirty="0"/>
              <a:t> </a:t>
            </a:r>
            <a:r>
              <a:rPr lang="en-US" sz="1000" dirty="0"/>
              <a:t>IS/STAG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561890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323850" y="1341438"/>
            <a:ext cx="84963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Obsah…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04137" cy="647700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i="0"/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číslo snímku 2"/>
          <p:cNvSpPr txBox="1">
            <a:spLocks noGrp="1"/>
          </p:cNvSpPr>
          <p:nvPr userDrawn="1"/>
        </p:nvSpPr>
        <p:spPr>
          <a:xfrm>
            <a:off x="7885113" y="6637338"/>
            <a:ext cx="892175" cy="1492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C2E99A61-F8B7-4378-9F74-146A8CE9BE64}" type="slidenum">
              <a:rPr lang="cs-CZ" altLang="cs-CZ" sz="1000" i="0" smtClean="0">
                <a:solidFill>
                  <a:srgbClr val="939393"/>
                </a:solidFill>
                <a:latin typeface="Verdana" panose="020B0604030504040204" pitchFamily="34" charset="0"/>
              </a:rPr>
              <a:pPr algn="r" eaLnBrk="1" hangingPunct="1">
                <a:defRPr/>
              </a:pPr>
              <a:t>‹#›</a:t>
            </a:fld>
            <a:endParaRPr lang="cs-CZ" altLang="cs-CZ" sz="1000" i="0">
              <a:solidFill>
                <a:srgbClr val="939393"/>
              </a:solidFill>
              <a:latin typeface="Verdana" panose="020B0604030504040204" pitchFamily="34" charset="0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 userDrawn="1"/>
        </p:nvSpPr>
        <p:spPr>
          <a:xfrm>
            <a:off x="285750" y="6643688"/>
            <a:ext cx="5376863" cy="142875"/>
          </a:xfrm>
          <a:prstGeom prst="rect">
            <a:avLst/>
          </a:prstGeom>
          <a:noFill/>
        </p:spPr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 dirty="0"/>
              <a:t>Semin</a:t>
            </a:r>
            <a:r>
              <a:rPr lang="cs-CZ" sz="1200" dirty="0" err="1"/>
              <a:t>ář</a:t>
            </a:r>
            <a:r>
              <a:rPr lang="cs-CZ" sz="1200" dirty="0"/>
              <a:t> </a:t>
            </a:r>
            <a:r>
              <a:rPr lang="en-US" sz="1200" dirty="0"/>
              <a:t>IS/STAG</a:t>
            </a:r>
            <a:endParaRPr lang="cs-CZ" sz="1200" dirty="0"/>
          </a:p>
        </p:txBody>
      </p:sp>
      <p:pic>
        <p:nvPicPr>
          <p:cNvPr id="1032" name="Picture 3" descr="C:\chlivek\!!!___finalni_struktura\prace\marketing\2_CVS\logo-stag\square\isstag-logo-square-GRAY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707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49694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Obsah…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648072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72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zápatí 22"/>
          <p:cNvSpPr>
            <a:spLocks noGrp="1"/>
          </p:cNvSpPr>
          <p:nvPr>
            <p:ph type="ftr" sz="quarter" idx="3"/>
          </p:nvPr>
        </p:nvSpPr>
        <p:spPr>
          <a:xfrm>
            <a:off x="285720" y="6643710"/>
            <a:ext cx="5376890" cy="142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24" name="Zástupný symbol pro číslo snímku 23"/>
          <p:cNvSpPr>
            <a:spLocks noGrp="1"/>
          </p:cNvSpPr>
          <p:nvPr>
            <p:ph type="sldNum" sz="quarter" idx="4"/>
          </p:nvPr>
        </p:nvSpPr>
        <p:spPr>
          <a:xfrm>
            <a:off x="7884368" y="6637359"/>
            <a:ext cx="892934" cy="14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15754-77BA-4621-9C08-275D59B8D88D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2051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188640"/>
            <a:ext cx="792088" cy="825994"/>
          </a:xfrm>
          <a:prstGeom prst="rect">
            <a:avLst/>
          </a:prstGeom>
          <a:noFill/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192" y="6643710"/>
            <a:ext cx="144016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65768-E7DD-4A2D-BA97-3168490AB837}" type="datetime1">
              <a:rPr lang="cs-CZ" smtClean="0"/>
              <a:pPr/>
              <a:t>06.08.2026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09185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</p:sldLayoutIdLst>
  <p:transition spd="med">
    <p:pull/>
  </p:transition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323850" y="1341438"/>
            <a:ext cx="84963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Obsah…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04137" cy="647700"/>
          </a:xfrm>
          <a:prstGeom prst="rect">
            <a:avLst/>
          </a:prstGeom>
          <a:solidFill>
            <a:schemeClr val="tx2"/>
          </a:solidFill>
          <a:ln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/>
              <a:t>Nadpis</a:t>
            </a:r>
            <a:r>
              <a:rPr lang="en-US" dirty="0"/>
              <a:t> </a:t>
            </a:r>
            <a:r>
              <a:rPr lang="en-US" dirty="0" err="1"/>
              <a:t>str</a:t>
            </a:r>
            <a:r>
              <a:rPr lang="cs-CZ" dirty="0"/>
              <a:t>á</a:t>
            </a:r>
            <a:r>
              <a:rPr lang="en-US" dirty="0" err="1"/>
              <a:t>nky</a:t>
            </a:r>
            <a:r>
              <a:rPr lang="cs-CZ" dirty="0"/>
              <a:t>…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b="0"/>
          </a:p>
        </p:txBody>
      </p:sp>
      <p:cxnSp>
        <p:nvCxnSpPr>
          <p:cNvPr id="21" name="Přímá spojovací čára 20"/>
          <p:cNvCxnSpPr/>
          <p:nvPr/>
        </p:nvCxnSpPr>
        <p:spPr>
          <a:xfrm>
            <a:off x="0" y="6572250"/>
            <a:ext cx="914400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zápatí 22"/>
          <p:cNvSpPr>
            <a:spLocks noGrp="1"/>
          </p:cNvSpPr>
          <p:nvPr>
            <p:ph type="ftr" sz="quarter" idx="3"/>
          </p:nvPr>
        </p:nvSpPr>
        <p:spPr>
          <a:xfrm>
            <a:off x="285750" y="6643688"/>
            <a:ext cx="5376863" cy="142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sp>
        <p:nvSpPr>
          <p:cNvPr id="24" name="Zástupný symbol pro číslo snímku 23"/>
          <p:cNvSpPr>
            <a:spLocks noGrp="1"/>
          </p:cNvSpPr>
          <p:nvPr>
            <p:ph type="sldNum" sz="quarter" idx="4"/>
          </p:nvPr>
        </p:nvSpPr>
        <p:spPr>
          <a:xfrm>
            <a:off x="7885113" y="6637338"/>
            <a:ext cx="892175" cy="149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115EB8-A29C-4AB5-8594-B64AEF4032E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pic>
        <p:nvPicPr>
          <p:cNvPr id="1032" name="Picture 3" descr="C:\chlivek\!!!___finalni_struktura\prace\marketing\2_CVS\logo-stag\square\isstag-logo-square-GRAY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825" y="188913"/>
            <a:ext cx="7921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ástupný symbol pro datum 8"/>
          <p:cNvSpPr>
            <a:spLocks noGrp="1"/>
          </p:cNvSpPr>
          <p:nvPr>
            <p:ph type="dt" sz="half" idx="2"/>
          </p:nvPr>
        </p:nvSpPr>
        <p:spPr>
          <a:xfrm>
            <a:off x="6300788" y="6643688"/>
            <a:ext cx="1439862" cy="144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0906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is-stag.zcu.cz/napoveda/stag-v-portalu/uchazec_ezapis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7F31C19-6702-DCC3-FC16-83EDBB33D9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4149080"/>
            <a:ext cx="8928992" cy="1008112"/>
          </a:xfrm>
        </p:spPr>
        <p:txBody>
          <a:bodyPr>
            <a:normAutofit/>
          </a:bodyPr>
          <a:lstStyle/>
          <a:p>
            <a:r>
              <a:rPr lang="cs-CZ" dirty="0"/>
              <a:t>Přijímací řízení </a:t>
            </a:r>
            <a:r>
              <a:rPr lang="cs-CZ" sz="2800" dirty="0"/>
              <a:t>– „Vstup do studia“ a další novinky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0995699-0C1B-9005-B7A8-363053F2C5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Lukáš Valenta</a:t>
            </a:r>
          </a:p>
          <a:p>
            <a:r>
              <a:rPr lang="cs-CZ" dirty="0"/>
              <a:t>Vývojový tým IS/STAG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77857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C223A-AA23-A014-C546-98B669F6D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obsah 12">
            <a:extLst>
              <a:ext uri="{FF2B5EF4-FFF2-40B4-BE49-F238E27FC236}">
                <a16:creationId xmlns:a16="http://schemas.microsoft.com/office/drawing/2014/main" id="{D448A6DB-29EF-FF54-E088-803FBAD8A2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94" y="1340768"/>
            <a:ext cx="8787378" cy="4968552"/>
          </a:xfrm>
        </p:spPr>
        <p:txBody>
          <a:bodyPr>
            <a:normAutofit/>
          </a:bodyPr>
          <a:lstStyle/>
          <a:p>
            <a:r>
              <a:rPr lang="cs-CZ" sz="2400" dirty="0"/>
              <a:t>Krok, který je k dispozici pouze pro: </a:t>
            </a:r>
            <a:r>
              <a:rPr lang="cs-CZ" sz="2400" dirty="0">
                <a:solidFill>
                  <a:schemeClr val="accent6"/>
                </a:solidFill>
              </a:rPr>
              <a:t>JČU</a:t>
            </a:r>
            <a:r>
              <a:rPr lang="cs-CZ" sz="2400" dirty="0"/>
              <a:t>, ZČU, UJEP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Na JČU běží.   Ostatní – ozvěte se</a:t>
            </a:r>
            <a:r>
              <a:rPr lang="en-US" sz="2000" dirty="0">
                <a:solidFill>
                  <a:srgbClr val="0070C0"/>
                </a:solidFill>
              </a:rPr>
              <a:t>!</a:t>
            </a:r>
            <a:endParaRPr lang="cs-CZ" sz="2000" dirty="0">
              <a:solidFill>
                <a:srgbClr val="0070C0"/>
              </a:solidFill>
            </a:endParaRPr>
          </a:p>
          <a:p>
            <a:r>
              <a:rPr lang="cs-CZ" sz="2400" dirty="0"/>
              <a:t>Funkce: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Výběr typu karty, vložení a </a:t>
            </a:r>
            <a:br>
              <a:rPr lang="cs-CZ" sz="2000" dirty="0">
                <a:solidFill>
                  <a:srgbClr val="0070C0"/>
                </a:solidFill>
              </a:rPr>
            </a:br>
            <a:r>
              <a:rPr lang="cs-CZ" sz="2000" dirty="0">
                <a:solidFill>
                  <a:srgbClr val="0070C0"/>
                </a:solidFill>
              </a:rPr>
              <a:t>kontrola fotografie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Podání žádosti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Vydání pohledávky </a:t>
            </a:r>
            <a:br>
              <a:rPr lang="cs-CZ" sz="2000" dirty="0">
                <a:solidFill>
                  <a:srgbClr val="0070C0"/>
                </a:solidFill>
              </a:rPr>
            </a:br>
            <a:r>
              <a:rPr lang="cs-CZ" sz="2000" dirty="0">
                <a:solidFill>
                  <a:srgbClr val="0070C0"/>
                </a:solidFill>
              </a:rPr>
              <a:t>(její vytvoření i v IS/STAG </a:t>
            </a:r>
            <a:br>
              <a:rPr lang="cs-CZ" sz="2000" dirty="0">
                <a:solidFill>
                  <a:srgbClr val="0070C0"/>
                </a:solidFill>
              </a:rPr>
            </a:br>
            <a:r>
              <a:rPr lang="cs-CZ" sz="2000" dirty="0">
                <a:solidFill>
                  <a:srgbClr val="0070C0"/>
                </a:solidFill>
              </a:rPr>
              <a:t>a následně umožnění </a:t>
            </a:r>
            <a:br>
              <a:rPr lang="cs-CZ" sz="2000" dirty="0">
                <a:solidFill>
                  <a:srgbClr val="0070C0"/>
                </a:solidFill>
              </a:rPr>
            </a:br>
            <a:r>
              <a:rPr lang="cs-CZ" sz="2000" dirty="0">
                <a:solidFill>
                  <a:srgbClr val="0070C0"/>
                </a:solidFill>
              </a:rPr>
              <a:t>platby kartou)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67221672-520D-43C7-E42C-B14ABFE63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Připomenutí: Žádost o JIS kartu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B2A8C253-E4F1-5ABC-38D6-E5349FF93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2584599"/>
            <a:ext cx="4986766" cy="3770647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103DC145-CA04-8F27-8AD0-DCEB27932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45487"/>
            <a:ext cx="9144000" cy="230521"/>
          </a:xfrm>
          <a:prstGeom prst="rect">
            <a:avLst/>
          </a:prstGeom>
        </p:spPr>
      </p:pic>
      <p:sp>
        <p:nvSpPr>
          <p:cNvPr id="2" name="Obdélník: se zakulacenými rohy 1">
            <a:extLst>
              <a:ext uri="{FF2B5EF4-FFF2-40B4-BE49-F238E27FC236}">
                <a16:creationId xmlns:a16="http://schemas.microsoft.com/office/drawing/2014/main" id="{2C2270A4-48EE-26F5-9503-920E5340BB94}"/>
              </a:ext>
            </a:extLst>
          </p:cNvPr>
          <p:cNvSpPr/>
          <p:nvPr/>
        </p:nvSpPr>
        <p:spPr>
          <a:xfrm>
            <a:off x="5436096" y="992315"/>
            <a:ext cx="1080120" cy="302527"/>
          </a:xfrm>
          <a:prstGeom prst="roundRect">
            <a:avLst/>
          </a:prstGeom>
          <a:solidFill>
            <a:srgbClr val="FFFF00">
              <a:alpha val="5000"/>
            </a:srgbClr>
          </a:solidFill>
          <a:ln>
            <a:noFill/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6412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F5476-BE49-BE0D-20C2-769CECD67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9574A59-D1BB-7F48-CC6B-9C6738698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Připomenutí: Žádost o JIS kartu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AF1E141B-BFF8-5270-81C3-3DC10C5B4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5487"/>
            <a:ext cx="9144000" cy="23052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0FB5765-9A5E-E179-5EE8-E43D0741B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772816"/>
            <a:ext cx="2721572" cy="416921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C1DB294F-27A4-D021-68AB-46039BF2A2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1405848"/>
            <a:ext cx="3485850" cy="324147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9E376482-6F6F-1AE2-B3DA-4B2424BD45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2263" y="4777160"/>
            <a:ext cx="3996377" cy="1990142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E6E2C5C4-FE25-14BE-A3A0-5CBA0742A870}"/>
              </a:ext>
            </a:extLst>
          </p:cNvPr>
          <p:cNvSpPr txBox="1"/>
          <p:nvPr/>
        </p:nvSpPr>
        <p:spPr>
          <a:xfrm>
            <a:off x="251520" y="1772816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1.</a:t>
            </a:r>
            <a:endParaRPr lang="cs-CZ" dirty="0">
              <a:solidFill>
                <a:schemeClr val="accent5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DAA323DC-25D2-A04A-01D5-DACB4B2B2D90}"/>
              </a:ext>
            </a:extLst>
          </p:cNvPr>
          <p:cNvSpPr txBox="1"/>
          <p:nvPr/>
        </p:nvSpPr>
        <p:spPr>
          <a:xfrm>
            <a:off x="3484512" y="1308622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2.</a:t>
            </a:r>
            <a:endParaRPr lang="cs-CZ" dirty="0">
              <a:solidFill>
                <a:schemeClr val="accent5"/>
              </a:solidFill>
            </a:endParaRPr>
          </a:p>
        </p:txBody>
      </p:sp>
      <p:cxnSp>
        <p:nvCxnSpPr>
          <p:cNvPr id="18" name="Přímá spojnice se šipkou 17">
            <a:extLst>
              <a:ext uri="{FF2B5EF4-FFF2-40B4-BE49-F238E27FC236}">
                <a16:creationId xmlns:a16="http://schemas.microsoft.com/office/drawing/2014/main" id="{9D208705-FC01-E0A2-75B0-3AC891071F20}"/>
              </a:ext>
            </a:extLst>
          </p:cNvPr>
          <p:cNvCxnSpPr/>
          <p:nvPr/>
        </p:nvCxnSpPr>
        <p:spPr>
          <a:xfrm flipV="1">
            <a:off x="4572000" y="3356992"/>
            <a:ext cx="3240360" cy="5004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9" name="Přímá spojnice se šipkou 18">
            <a:extLst>
              <a:ext uri="{FF2B5EF4-FFF2-40B4-BE49-F238E27FC236}">
                <a16:creationId xmlns:a16="http://schemas.microsoft.com/office/drawing/2014/main" id="{5216B888-744E-987B-F810-5A33976AB758}"/>
              </a:ext>
            </a:extLst>
          </p:cNvPr>
          <p:cNvCxnSpPr>
            <a:cxnSpLocks/>
          </p:cNvCxnSpPr>
          <p:nvPr/>
        </p:nvCxnSpPr>
        <p:spPr>
          <a:xfrm flipH="1">
            <a:off x="6516216" y="4029216"/>
            <a:ext cx="1268334" cy="11279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A7C141EE-36DF-646A-E3DC-279F93DBB6D2}"/>
              </a:ext>
            </a:extLst>
          </p:cNvPr>
          <p:cNvSpPr txBox="1"/>
          <p:nvPr/>
        </p:nvSpPr>
        <p:spPr>
          <a:xfrm>
            <a:off x="4508725" y="4777160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solidFill>
                  <a:schemeClr val="accent5"/>
                </a:solidFill>
              </a:rPr>
              <a:t>4</a:t>
            </a:r>
            <a:r>
              <a:rPr lang="en-US" dirty="0">
                <a:solidFill>
                  <a:schemeClr val="accent5"/>
                </a:solidFill>
              </a:rPr>
              <a:t>.</a:t>
            </a:r>
            <a:endParaRPr lang="cs-CZ" dirty="0">
              <a:solidFill>
                <a:schemeClr val="accent5"/>
              </a:solidFill>
            </a:endParaRPr>
          </a:p>
        </p:txBody>
      </p:sp>
      <p:sp>
        <p:nvSpPr>
          <p:cNvPr id="2" name="Obdélník: se zakulacenými rohy 1">
            <a:extLst>
              <a:ext uri="{FF2B5EF4-FFF2-40B4-BE49-F238E27FC236}">
                <a16:creationId xmlns:a16="http://schemas.microsoft.com/office/drawing/2014/main" id="{FBEEB62C-B905-367B-196D-2FBD2B2E69F0}"/>
              </a:ext>
            </a:extLst>
          </p:cNvPr>
          <p:cNvSpPr/>
          <p:nvPr/>
        </p:nvSpPr>
        <p:spPr>
          <a:xfrm>
            <a:off x="5436096" y="992315"/>
            <a:ext cx="1080120" cy="302527"/>
          </a:xfrm>
          <a:prstGeom prst="roundRect">
            <a:avLst/>
          </a:prstGeom>
          <a:solidFill>
            <a:srgbClr val="FFFF00">
              <a:alpha val="5000"/>
            </a:srgbClr>
          </a:solidFill>
          <a:ln>
            <a:noFill/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5C2F93E9-D6CA-D60D-A1D3-DE80C591163D}"/>
              </a:ext>
            </a:extLst>
          </p:cNvPr>
          <p:cNvSpPr txBox="1"/>
          <p:nvPr/>
        </p:nvSpPr>
        <p:spPr>
          <a:xfrm>
            <a:off x="7956376" y="2987660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solidFill>
                  <a:schemeClr val="accent5"/>
                </a:solidFill>
              </a:rPr>
              <a:t>3</a:t>
            </a:r>
            <a:r>
              <a:rPr lang="en-US" dirty="0">
                <a:solidFill>
                  <a:schemeClr val="accent5"/>
                </a:solidFill>
              </a:rPr>
              <a:t>.</a:t>
            </a:r>
            <a:endParaRPr lang="cs-CZ" dirty="0">
              <a:solidFill>
                <a:schemeClr val="accent5"/>
              </a:solidFill>
            </a:endParaRPr>
          </a:p>
        </p:txBody>
      </p:sp>
      <p:pic>
        <p:nvPicPr>
          <p:cNvPr id="5124" name="Picture 4" descr="Platby kartou - U Včelaře - včelařské potřeby Studénka">
            <a:extLst>
              <a:ext uri="{FF2B5EF4-FFF2-40B4-BE49-F238E27FC236}">
                <a16:creationId xmlns:a16="http://schemas.microsoft.com/office/drawing/2014/main" id="{EE292940-86C0-EEB9-FBA4-71EBED447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576" y="3401527"/>
            <a:ext cx="1217712" cy="56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367D5463-0298-60A1-0B4A-20D3A7058739}"/>
              </a:ext>
            </a:extLst>
          </p:cNvPr>
          <p:cNvSpPr/>
          <p:nvPr/>
        </p:nvSpPr>
        <p:spPr>
          <a:xfrm>
            <a:off x="4909288" y="6093296"/>
            <a:ext cx="2942288" cy="381076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843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498EB-1054-5865-7B56-81E30F02A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08A45254-22D1-3869-3078-41EBAA8E7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052736"/>
            <a:ext cx="8496944" cy="5256584"/>
          </a:xfrm>
        </p:spPr>
        <p:txBody>
          <a:bodyPr>
            <a:normAutofit/>
          </a:bodyPr>
          <a:lstStyle/>
          <a:p>
            <a:r>
              <a:rPr lang="cs-CZ" sz="2800" dirty="0"/>
              <a:t>PJ0040 / Přílohy</a:t>
            </a:r>
          </a:p>
          <a:p>
            <a:pPr lvl="1"/>
            <a:r>
              <a:rPr lang="cs-CZ" sz="2400" dirty="0">
                <a:solidFill>
                  <a:srgbClr val="0070C0"/>
                </a:solidFill>
              </a:rPr>
              <a:t>Přílohy se nově nastavují per-přijímací program</a:t>
            </a:r>
          </a:p>
          <a:p>
            <a:pPr lvl="1"/>
            <a:r>
              <a:rPr lang="cs-CZ" sz="2400" dirty="0">
                <a:solidFill>
                  <a:srgbClr val="0070C0"/>
                </a:solidFill>
              </a:rPr>
              <a:t>Mohou si to nastavovat fakulty</a:t>
            </a:r>
          </a:p>
          <a:p>
            <a:r>
              <a:rPr lang="cs-CZ" sz="2800" dirty="0"/>
              <a:t>Říkali jsme, že letos v létě zrušíme podporu původní konfigurace</a:t>
            </a:r>
            <a:br>
              <a:rPr lang="cs-CZ" sz="2800" dirty="0"/>
            </a:br>
            <a:r>
              <a:rPr lang="cs-CZ" sz="2800" dirty="0"/>
              <a:t>(SY0280)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Dáme vědět…</a:t>
            </a:r>
          </a:p>
          <a:p>
            <a:pPr lvl="1"/>
            <a:endParaRPr lang="cs-CZ" sz="2400" dirty="0"/>
          </a:p>
          <a:p>
            <a:endParaRPr lang="cs-CZ" sz="2800" dirty="0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B096096C-FF50-5601-CC3C-648A0FA32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Nový způsob konfigurace příloh e-přihlášky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4214234-FB03-2FE4-BF2A-783FB91143D5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643688"/>
            <a:ext cx="5376863" cy="142875"/>
          </a:xfrm>
        </p:spPr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EFF9C6F-81DF-9CAE-EDBD-6EBA040AD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694" y="2996952"/>
            <a:ext cx="6342306" cy="383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43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F21A3FAA-7D5D-7BCA-27A6-67CA7FBCF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191" y="2038103"/>
            <a:ext cx="3072681" cy="4523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ym typeface="Wingdings" panose="05000000000000000000" pitchFamily="2" charset="2"/>
              </a:rPr>
              <a:t>Upgrade </a:t>
            </a:r>
            <a:r>
              <a:rPr lang="en-US" sz="1800" dirty="0" err="1">
                <a:sym typeface="Wingdings" panose="05000000000000000000" pitchFamily="2" charset="2"/>
              </a:rPr>
              <a:t>technologie</a:t>
            </a:r>
            <a:r>
              <a:rPr lang="en-US" sz="1800" dirty="0">
                <a:sym typeface="Wingdings" panose="05000000000000000000" pitchFamily="2" charset="2"/>
              </a:rPr>
              <a:t> </a:t>
            </a:r>
            <a:r>
              <a:rPr lang="cs-CZ" sz="1800" dirty="0">
                <a:sym typeface="Wingdings" panose="05000000000000000000" pitchFamily="2" charset="2"/>
              </a:rPr>
              <a:t>Java aplikací</a:t>
            </a:r>
          </a:p>
          <a:p>
            <a:pPr marL="0" indent="0">
              <a:buNone/>
            </a:pPr>
            <a:r>
              <a:rPr lang="cs-CZ" sz="1600" dirty="0">
                <a:solidFill>
                  <a:schemeClr val="bg2">
                    <a:lumMod val="75000"/>
                  </a:schemeClr>
                </a:solidFill>
                <a:sym typeface="Wingdings" panose="05000000000000000000" pitchFamily="2" charset="2"/>
              </a:rPr>
              <a:t>(přechod J2EE -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sym typeface="Wingdings" panose="05000000000000000000" pitchFamily="2" charset="2"/>
              </a:rPr>
              <a:t>&gt; </a:t>
            </a:r>
            <a:r>
              <a:rPr lang="en-US" sz="1600" dirty="0" err="1">
                <a:solidFill>
                  <a:schemeClr val="bg2">
                    <a:lumMod val="75000"/>
                  </a:schemeClr>
                </a:solidFill>
                <a:sym typeface="Wingdings" panose="05000000000000000000" pitchFamily="2" charset="2"/>
              </a:rPr>
              <a:t>JakartaEE</a:t>
            </a:r>
            <a:r>
              <a:rPr lang="cs-CZ" sz="1600" dirty="0">
                <a:solidFill>
                  <a:schemeClr val="bg2">
                    <a:lumMod val="75000"/>
                  </a:schemeClr>
                </a:solidFill>
                <a:sym typeface="Wingdings" panose="05000000000000000000" pitchFamily="2" charset="2"/>
              </a:rPr>
              <a:t>)</a:t>
            </a:r>
          </a:p>
          <a:p>
            <a:r>
              <a:rPr lang="cs-CZ" sz="2000" dirty="0"/>
              <a:t>29.7. došlo k:</a:t>
            </a:r>
          </a:p>
          <a:p>
            <a:pPr marL="0" indent="0">
              <a:buNone/>
            </a:pPr>
            <a:r>
              <a:rPr lang="cs-CZ" sz="1600" dirty="0">
                <a:solidFill>
                  <a:srgbClr val="0070C0"/>
                </a:solidFill>
              </a:rPr>
              <a:t>-  Upgradu </a:t>
            </a:r>
            <a:r>
              <a:rPr lang="cs-CZ" sz="1600" dirty="0" err="1">
                <a:solidFill>
                  <a:srgbClr val="0070C0"/>
                </a:solidFill>
              </a:rPr>
              <a:t>Tomcatu</a:t>
            </a:r>
            <a:r>
              <a:rPr lang="cs-CZ" sz="1600" dirty="0">
                <a:solidFill>
                  <a:srgbClr val="0070C0"/>
                </a:solidFill>
              </a:rPr>
              <a:t> na verzi 11</a:t>
            </a:r>
          </a:p>
          <a:p>
            <a:pPr marL="0" indent="0">
              <a:buNone/>
            </a:pPr>
            <a:r>
              <a:rPr lang="cs-CZ" sz="1600" dirty="0">
                <a:solidFill>
                  <a:srgbClr val="0070C0"/>
                </a:solidFill>
              </a:rPr>
              <a:t>+ Nasazení veškerých našich adaptovaných SW, knihoven, nástrojů</a:t>
            </a:r>
          </a:p>
          <a:p>
            <a:endParaRPr lang="cs-CZ" sz="1200" dirty="0"/>
          </a:p>
          <a:p>
            <a:endParaRPr lang="cs-CZ" sz="2000" dirty="0"/>
          </a:p>
          <a:p>
            <a:r>
              <a:rPr lang="cs-CZ" sz="2000" dirty="0"/>
              <a:t>Komplikace:</a:t>
            </a:r>
          </a:p>
          <a:p>
            <a:pPr lvl="1"/>
            <a:r>
              <a:rPr lang="cs-CZ" sz="1800" dirty="0">
                <a:solidFill>
                  <a:srgbClr val="0070C0"/>
                </a:solidFill>
              </a:rPr>
              <a:t>HTTP/2</a:t>
            </a:r>
          </a:p>
          <a:p>
            <a:pPr lvl="1"/>
            <a:r>
              <a:rPr lang="cs-CZ" sz="1800" dirty="0" err="1">
                <a:solidFill>
                  <a:srgbClr val="0070C0"/>
                </a:solidFill>
              </a:rPr>
              <a:t>EWP+jeho</a:t>
            </a:r>
            <a:r>
              <a:rPr lang="cs-CZ" sz="1800" dirty="0">
                <a:solidFill>
                  <a:srgbClr val="0070C0"/>
                </a:solidFill>
              </a:rPr>
              <a:t> logování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4AFA3F52-F711-8EC5-E48E-7CEF8B900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Rozmarné léto portálové platformy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06846B2-C955-C2F1-5493-53D6456516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615754-77BA-4621-9C08-275D59B8D88D}" type="slidenum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DG Pro 4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DG Pro 42"/>
              <a:ea typeface="+mn-ea"/>
              <a:cs typeface="+mn-cs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A0A30F03-2B9B-09B4-57CD-D1C4CB507606}"/>
              </a:ext>
            </a:extLst>
          </p:cNvPr>
          <p:cNvSpPr txBox="1"/>
          <p:nvPr/>
        </p:nvSpPr>
        <p:spPr>
          <a:xfrm>
            <a:off x="3864492" y="836637"/>
            <a:ext cx="3225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86D0"/>
                </a:solidFill>
                <a:effectLst/>
                <a:uLnTx/>
                <a:uFillTx/>
                <a:latin typeface="DG Pro 42"/>
                <a:ea typeface="+mn-ea"/>
                <a:cs typeface="+mn-cs"/>
              </a:rPr>
              <a:t>Ve smyslu „nepředvídatelné“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86D0"/>
                </a:solidFill>
                <a:effectLst/>
                <a:uLnTx/>
                <a:uFillTx/>
                <a:latin typeface="DG Pro 42"/>
                <a:ea typeface="+mn-ea"/>
                <a:cs typeface="+mn-cs"/>
                <a:sym typeface="Wingdings" panose="05000000000000000000" pitchFamily="2" charset="2"/>
              </a:rPr>
              <a:t></a:t>
            </a:r>
          </a:p>
        </p:txBody>
      </p:sp>
      <p:sp>
        <p:nvSpPr>
          <p:cNvPr id="6" name="Šipka: ohnutá nahoru 5">
            <a:extLst>
              <a:ext uri="{FF2B5EF4-FFF2-40B4-BE49-F238E27FC236}">
                <a16:creationId xmlns:a16="http://schemas.microsoft.com/office/drawing/2014/main" id="{8C8B84DA-6ECD-6750-8AC6-74227220B266}"/>
              </a:ext>
            </a:extLst>
          </p:cNvPr>
          <p:cNvSpPr/>
          <p:nvPr/>
        </p:nvSpPr>
        <p:spPr>
          <a:xfrm rot="5400000">
            <a:off x="3323290" y="504384"/>
            <a:ext cx="205735" cy="876668"/>
          </a:xfrm>
          <a:prstGeom prst="bentUp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G Pro 42"/>
              <a:ea typeface="+mn-ea"/>
              <a:cs typeface="+mn-cs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8044BF2-3697-988F-2EF7-489582661624}"/>
              </a:ext>
            </a:extLst>
          </p:cNvPr>
          <p:cNvSpPr txBox="1"/>
          <p:nvPr/>
        </p:nvSpPr>
        <p:spPr>
          <a:xfrm>
            <a:off x="917627" y="1344879"/>
            <a:ext cx="1542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DG Pro 42"/>
                <a:ea typeface="+mn-ea"/>
                <a:cs typeface="+mn-cs"/>
              </a:rPr>
              <a:t>Červenec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DG Pro 42"/>
              <a:ea typeface="+mn-ea"/>
              <a:cs typeface="+mn-cs"/>
              <a:sym typeface="Wingdings" panose="05000000000000000000" pitchFamily="2" charset="2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6F264D1-944E-4C8B-F860-0DEA5D5FB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94" y="1215591"/>
            <a:ext cx="604922" cy="628738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A9FBD90B-353A-AFF5-3F43-48EC6487418B}"/>
              </a:ext>
            </a:extLst>
          </p:cNvPr>
          <p:cNvSpPr txBox="1"/>
          <p:nvPr/>
        </p:nvSpPr>
        <p:spPr>
          <a:xfrm>
            <a:off x="4644008" y="1352376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DG Pro 42"/>
                <a:ea typeface="+mn-ea"/>
                <a:cs typeface="+mn-cs"/>
              </a:rPr>
              <a:t>Srpen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DG Pro 42"/>
              <a:ea typeface="+mn-ea"/>
              <a:cs typeface="+mn-cs"/>
              <a:sym typeface="Wingdings" panose="05000000000000000000" pitchFamily="2" charset="2"/>
            </a:endParaRP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D4301225-EBC2-D4A2-C595-2C4BD755F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078" y="1219656"/>
            <a:ext cx="604922" cy="628738"/>
          </a:xfrm>
          <a:prstGeom prst="rect">
            <a:avLst/>
          </a:prstGeom>
        </p:spPr>
      </p:pic>
      <p:sp>
        <p:nvSpPr>
          <p:cNvPr id="12" name="Zástupný obsah 1">
            <a:extLst>
              <a:ext uri="{FF2B5EF4-FFF2-40B4-BE49-F238E27FC236}">
                <a16:creationId xmlns:a16="http://schemas.microsoft.com/office/drawing/2014/main" id="{F64E06F3-CE5D-787E-EEF4-BA1CC2E731D5}"/>
              </a:ext>
            </a:extLst>
          </p:cNvPr>
          <p:cNvSpPr txBox="1">
            <a:spLocks/>
          </p:cNvSpPr>
          <p:nvPr/>
        </p:nvSpPr>
        <p:spPr>
          <a:xfrm>
            <a:off x="3419872" y="2061873"/>
            <a:ext cx="3072681" cy="4248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>
                <a:sym typeface="Wingdings" panose="05000000000000000000" pitchFamily="2" charset="2"/>
              </a:rPr>
              <a:t>Upgrade </a:t>
            </a:r>
            <a:r>
              <a:rPr lang="cs-CZ" sz="1800" dirty="0">
                <a:sym typeface="Wingdings" panose="05000000000000000000" pitchFamily="2" charset="2"/>
              </a:rPr>
              <a:t>OS </a:t>
            </a:r>
            <a:r>
              <a:rPr lang="cs-CZ" sz="1800" dirty="0" err="1">
                <a:sym typeface="Wingdings" panose="05000000000000000000" pitchFamily="2" charset="2"/>
              </a:rPr>
              <a:t>Debian</a:t>
            </a:r>
            <a:r>
              <a:rPr lang="cs-CZ" sz="1800" dirty="0">
                <a:sym typeface="Wingdings" panose="05000000000000000000" pitchFamily="2" charset="2"/>
              </a:rPr>
              <a:t> na 13</a:t>
            </a:r>
          </a:p>
          <a:p>
            <a:r>
              <a:rPr lang="cs-CZ" sz="2000" dirty="0"/>
              <a:t>Průběžně probíhá</a:t>
            </a:r>
          </a:p>
          <a:p>
            <a:endParaRPr lang="cs-CZ" sz="1400" dirty="0"/>
          </a:p>
          <a:p>
            <a:endParaRPr lang="cs-CZ" sz="2000" dirty="0"/>
          </a:p>
          <a:p>
            <a:endParaRPr lang="cs-CZ" sz="2000" dirty="0"/>
          </a:p>
          <a:p>
            <a:endParaRPr lang="cs-CZ" sz="2200" dirty="0"/>
          </a:p>
          <a:p>
            <a:endParaRPr lang="cs-CZ" sz="2200" dirty="0"/>
          </a:p>
          <a:p>
            <a:endParaRPr lang="cs-CZ" sz="2000" dirty="0"/>
          </a:p>
          <a:p>
            <a:r>
              <a:rPr lang="cs-CZ" sz="2000" dirty="0"/>
              <a:t>Komplikace:</a:t>
            </a:r>
          </a:p>
          <a:p>
            <a:pPr lvl="1"/>
            <a:r>
              <a:rPr lang="cs-CZ" sz="1800" dirty="0" err="1">
                <a:solidFill>
                  <a:srgbClr val="0070C0"/>
                </a:solidFill>
              </a:rPr>
              <a:t>TeX</a:t>
            </a:r>
            <a:r>
              <a:rPr lang="cs-CZ" sz="1800" dirty="0">
                <a:solidFill>
                  <a:srgbClr val="0070C0"/>
                </a:solidFill>
              </a:rPr>
              <a:t> reporty</a:t>
            </a:r>
          </a:p>
        </p:txBody>
      </p:sp>
      <p:cxnSp>
        <p:nvCxnSpPr>
          <p:cNvPr id="14" name="Přímá spojnice 13">
            <a:extLst>
              <a:ext uri="{FF2B5EF4-FFF2-40B4-BE49-F238E27FC236}">
                <a16:creationId xmlns:a16="http://schemas.microsoft.com/office/drawing/2014/main" id="{3F5D24CB-74AE-6268-9007-D768FB998C52}"/>
              </a:ext>
            </a:extLst>
          </p:cNvPr>
          <p:cNvCxnSpPr/>
          <p:nvPr/>
        </p:nvCxnSpPr>
        <p:spPr>
          <a:xfrm>
            <a:off x="3275856" y="1205969"/>
            <a:ext cx="0" cy="524736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E39B0D8E-8629-DA8B-F8A3-90A38C23BF16}"/>
              </a:ext>
            </a:extLst>
          </p:cNvPr>
          <p:cNvCxnSpPr/>
          <p:nvPr/>
        </p:nvCxnSpPr>
        <p:spPr>
          <a:xfrm>
            <a:off x="6473416" y="1219656"/>
            <a:ext cx="0" cy="524736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C8CBC154-6694-4934-16A5-3FBC452F6A0A}"/>
              </a:ext>
            </a:extLst>
          </p:cNvPr>
          <p:cNvSpPr txBox="1"/>
          <p:nvPr/>
        </p:nvSpPr>
        <p:spPr>
          <a:xfrm>
            <a:off x="7691307" y="1352376"/>
            <a:ext cx="7809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DG Pro 42"/>
                <a:ea typeface="+mn-ea"/>
                <a:cs typeface="+mn-cs"/>
              </a:rPr>
              <a:t>Září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DG Pro 42"/>
              <a:ea typeface="+mn-ea"/>
              <a:cs typeface="+mn-cs"/>
              <a:sym typeface="Wingdings" panose="05000000000000000000" pitchFamily="2" charset="2"/>
            </a:endParaRP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374709A4-C547-268A-3B8E-703BF5707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4377" y="1219656"/>
            <a:ext cx="604922" cy="628738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9584C322-BEA8-D7B4-8267-859F90E89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760" y="2061873"/>
            <a:ext cx="2976337" cy="167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ástupný obsah 1">
            <a:extLst>
              <a:ext uri="{FF2B5EF4-FFF2-40B4-BE49-F238E27FC236}">
                <a16:creationId xmlns:a16="http://schemas.microsoft.com/office/drawing/2014/main" id="{8524CBC1-6523-A15B-4F7D-BE88ECA50CF2}"/>
              </a:ext>
            </a:extLst>
          </p:cNvPr>
          <p:cNvSpPr txBox="1">
            <a:spLocks/>
          </p:cNvSpPr>
          <p:nvPr/>
        </p:nvSpPr>
        <p:spPr>
          <a:xfrm>
            <a:off x="6581519" y="4917437"/>
            <a:ext cx="3072681" cy="154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000" dirty="0"/>
              <a:t>Komplikace:</a:t>
            </a:r>
          </a:p>
          <a:p>
            <a:pPr lvl="1"/>
            <a:r>
              <a:rPr lang="cs-CZ" sz="1800" dirty="0">
                <a:solidFill>
                  <a:srgbClr val="0070C0"/>
                </a:solidFill>
              </a:rPr>
              <a:t>Studená voda…</a:t>
            </a:r>
          </a:p>
        </p:txBody>
      </p:sp>
      <p:pic>
        <p:nvPicPr>
          <p:cNvPr id="23" name="Grafický objekt 22" descr="Apache Tomcat - Wikipedia">
            <a:extLst>
              <a:ext uri="{FF2B5EF4-FFF2-40B4-BE49-F238E27FC236}">
                <a16:creationId xmlns:a16="http://schemas.microsoft.com/office/drawing/2014/main" id="{63ADA03F-3752-08C8-E2F2-7AF875C1DC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25210" y="1313336"/>
            <a:ext cx="822762" cy="586305"/>
          </a:xfrm>
          <a:prstGeom prst="rect">
            <a:avLst/>
          </a:prstGeom>
        </p:spPr>
      </p:pic>
      <p:pic>
        <p:nvPicPr>
          <p:cNvPr id="25" name="Obrázek 24" descr="Soubor:Openlogo-debianV2.svg – Wikipedie">
            <a:extLst>
              <a:ext uri="{FF2B5EF4-FFF2-40B4-BE49-F238E27FC236}">
                <a16:creationId xmlns:a16="http://schemas.microsoft.com/office/drawing/2014/main" id="{C235ECDE-827E-F569-3E0E-17142F2CFC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394" y="1292925"/>
            <a:ext cx="464919" cy="57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21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737C4-C8E1-F507-713B-B4C946FBE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FEC6200-C18A-AFF1-FEC3-E795C1117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Závěr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710EC2E-CEFF-A3B9-46C8-8F13D19D3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24744"/>
            <a:ext cx="8496944" cy="5544616"/>
          </a:xfrm>
        </p:spPr>
        <p:txBody>
          <a:bodyPr>
            <a:normAutofit/>
          </a:bodyPr>
          <a:lstStyle/>
          <a:p>
            <a:r>
              <a:rPr lang="cs-CZ" sz="2800" dirty="0"/>
              <a:t>Vstup do studia:</a:t>
            </a:r>
            <a:endParaRPr lang="en-US" sz="2800" dirty="0"/>
          </a:p>
          <a:p>
            <a:pPr lvl="1"/>
            <a:r>
              <a:rPr lang="cs-CZ" sz="2400" dirty="0">
                <a:solidFill>
                  <a:srgbClr val="0070C0"/>
                </a:solidFill>
              </a:rPr>
              <a:t>Je hotovo, vše další jsou již náměty</a:t>
            </a:r>
          </a:p>
          <a:p>
            <a:pPr lvl="2"/>
            <a:r>
              <a:rPr lang="cs-CZ" sz="1800" dirty="0"/>
              <a:t>Posílejte je, zařadíme do vývoje</a:t>
            </a:r>
          </a:p>
          <a:p>
            <a:pPr lvl="2"/>
            <a:r>
              <a:rPr lang="cs-CZ" sz="1800" dirty="0"/>
              <a:t>Ale už to neřešíme akutně okamžitě jako během jarního vývoje</a:t>
            </a:r>
            <a:endParaRPr lang="cs-CZ" sz="1400" dirty="0"/>
          </a:p>
          <a:p>
            <a:pPr lvl="1"/>
            <a:r>
              <a:rPr lang="cs-CZ" sz="2400" dirty="0">
                <a:solidFill>
                  <a:schemeClr val="accent4"/>
                </a:solidFill>
              </a:rPr>
              <a:t>Vše popsáno v dokumentaci</a:t>
            </a:r>
          </a:p>
          <a:p>
            <a:r>
              <a:rPr lang="cs-CZ" sz="2800" dirty="0"/>
              <a:t>Letní upgrady systémů</a:t>
            </a:r>
          </a:p>
          <a:p>
            <a:pPr lvl="1"/>
            <a:r>
              <a:rPr lang="cs-CZ" sz="2400" dirty="0">
                <a:solidFill>
                  <a:schemeClr val="accent4"/>
                </a:solidFill>
              </a:rPr>
              <a:t>Probíhají…</a:t>
            </a:r>
          </a:p>
          <a:p>
            <a:pPr lvl="1"/>
            <a:r>
              <a:rPr lang="cs-CZ" sz="2400" dirty="0">
                <a:solidFill>
                  <a:schemeClr val="accent4"/>
                </a:solidFill>
              </a:rPr>
              <a:t>Chyby se dějí, opravujeme…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A4612BA6-E209-F72E-A434-27890F31B081}"/>
              </a:ext>
            </a:extLst>
          </p:cNvPr>
          <p:cNvSpPr txBox="1"/>
          <p:nvPr/>
        </p:nvSpPr>
        <p:spPr>
          <a:xfrm>
            <a:off x="993029" y="5301208"/>
            <a:ext cx="195393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(Pokračuje kolega…)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109986A-0584-E64B-153D-4515F3DE52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852936"/>
            <a:ext cx="3645023" cy="364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41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615754-77BA-4621-9C08-275D59B8D88D}" type="slidenum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85720" y="6643710"/>
            <a:ext cx="5376890" cy="14287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Semin</a:t>
            </a:r>
            <a:r>
              <a:rPr kumimoji="0" lang="cs-CZ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ář</a:t>
            </a:r>
            <a:r>
              <a:rPr kumimoji="0" lang="cs-CZ" sz="1000" b="0" i="0" u="none" strike="noStrike" kern="1200" cap="none" spc="0" normalizeH="0" baseline="0" noProof="0" dirty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IS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/STAG</a:t>
            </a:r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Nadpis 5">
            <a:extLst>
              <a:ext uri="{FF2B5EF4-FFF2-40B4-BE49-F238E27FC236}">
                <a16:creationId xmlns:a16="http://schemas.microsoft.com/office/drawing/2014/main" id="{4FEA8534-1FFF-232C-1753-75F85887DA88}"/>
              </a:ext>
            </a:extLst>
          </p:cNvPr>
          <p:cNvSpPr txBox="1">
            <a:spLocks/>
          </p:cNvSpPr>
          <p:nvPr/>
        </p:nvSpPr>
        <p:spPr bwMode="auto">
          <a:xfrm>
            <a:off x="1116013" y="260350"/>
            <a:ext cx="7704137" cy="647700"/>
          </a:xfrm>
          <a:prstGeom prst="rect">
            <a:avLst/>
          </a:prstGeom>
          <a:solidFill>
            <a:srgbClr val="E3F5FF"/>
          </a:solidFill>
          <a:ln>
            <a:solidFill>
              <a:srgbClr val="81D1DE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b="1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DG Pro 42"/>
                <a:ea typeface="+mj-ea"/>
                <a:cs typeface="+mj-cs"/>
              </a:rPr>
              <a:t>Poděkování sponzorům</a:t>
            </a:r>
            <a:endParaRPr kumimoji="0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DG Pro 42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37651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974924"/>
            <a:ext cx="1238250" cy="561975"/>
          </a:xfr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Poděkování „opravdovým“ sponzorům</a:t>
            </a:r>
            <a:endParaRPr lang="cs-CZ" dirty="0">
              <a:solidFill>
                <a:srgbClr val="0070C0"/>
              </a:solidFill>
            </a:endParaRPr>
          </a:p>
        </p:txBody>
      </p:sp>
      <p:sp>
        <p:nvSpPr>
          <p:cNvPr id="4" name="Zástupný symbol pro zápatí 22"/>
          <p:cNvSpPr txBox="1">
            <a:spLocks/>
          </p:cNvSpPr>
          <p:nvPr/>
        </p:nvSpPr>
        <p:spPr>
          <a:xfrm>
            <a:off x="285720" y="6643710"/>
            <a:ext cx="5376890" cy="142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DG Pro 42"/>
                <a:ea typeface="+mn-ea"/>
                <a:cs typeface="+mn-cs"/>
              </a:rPr>
              <a:t>Semin</a:t>
            </a:r>
            <a:r>
              <a:rPr kumimoji="0" lang="cs-CZ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DG Pro 42"/>
                <a:ea typeface="+mn-ea"/>
                <a:cs typeface="+mn-cs"/>
              </a:rPr>
              <a:t>ář</a:t>
            </a:r>
            <a:r>
              <a:rPr kumimoji="0" lang="cs-CZ" sz="1000" b="0" i="0" u="none" strike="noStrike" kern="1200" cap="none" spc="0" normalizeH="0" baseline="0" noProof="0" dirty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DG Pro 42"/>
                <a:ea typeface="+mn-ea"/>
                <a:cs typeface="+mn-cs"/>
              </a:rPr>
              <a:t> IS/STAG</a:t>
            </a:r>
          </a:p>
        </p:txBody>
      </p:sp>
      <p:sp>
        <p:nvSpPr>
          <p:cNvPr id="5" name="Zástupný symbol pro číslo snímku 23"/>
          <p:cNvSpPr txBox="1">
            <a:spLocks/>
          </p:cNvSpPr>
          <p:nvPr/>
        </p:nvSpPr>
        <p:spPr>
          <a:xfrm>
            <a:off x="7884368" y="6637359"/>
            <a:ext cx="892934" cy="14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615754-77BA-4621-9C08-275D59B8D88D}" type="slidenum">
              <a:rPr kumimoji="0" lang="cs-CZ" sz="1000" b="0" i="0" u="none" strike="noStrike" kern="1200" cap="none" spc="0" normalizeH="0" baseline="0" noProof="0" smtClean="0">
                <a:ln>
                  <a:noFill/>
                </a:ln>
                <a:solidFill>
                  <a:srgbClr val="444444">
                    <a:tint val="75000"/>
                  </a:srgbClr>
                </a:solidFill>
                <a:effectLst/>
                <a:uLnTx/>
                <a:uFillTx/>
                <a:latin typeface="DG Pro 42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444444">
                  <a:tint val="75000"/>
                </a:srgbClr>
              </a:solidFill>
              <a:effectLst/>
              <a:uLnTx/>
              <a:uFillTx/>
              <a:latin typeface="DG Pro 42"/>
              <a:ea typeface="+mn-ea"/>
              <a:cs typeface="+mn-cs"/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23" y="1310581"/>
            <a:ext cx="1486501" cy="609846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467" y="2270808"/>
            <a:ext cx="2358788" cy="652431"/>
          </a:xfrm>
          <a:prstGeom prst="rect">
            <a:avLst/>
          </a:prstGeom>
        </p:spPr>
      </p:pic>
      <p:pic>
        <p:nvPicPr>
          <p:cNvPr id="1026" name="Picture 2" descr="Obráze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62" y="3614347"/>
            <a:ext cx="31623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331" y="4797152"/>
            <a:ext cx="2724530" cy="428685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6325" y="1471296"/>
            <a:ext cx="2427455" cy="633249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173" y="4516175"/>
            <a:ext cx="2990850" cy="809625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256" y="3685252"/>
            <a:ext cx="1476375" cy="600075"/>
          </a:xfrm>
          <a:prstGeom prst="rect">
            <a:avLst/>
          </a:prstGeom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53" y="2377036"/>
            <a:ext cx="998494" cy="866617"/>
          </a:xfrm>
          <a:prstGeom prst="rect">
            <a:avLst/>
          </a:prstGeom>
        </p:spPr>
      </p:pic>
      <p:pic>
        <p:nvPicPr>
          <p:cNvPr id="27" name="Obrázek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5824894"/>
            <a:ext cx="4406907" cy="565448"/>
          </a:xfrm>
          <a:prstGeom prst="rect">
            <a:avLst/>
          </a:prstGeom>
        </p:spPr>
      </p:pic>
      <p:pic>
        <p:nvPicPr>
          <p:cNvPr id="35" name="Obrázek 3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66445" y="1108906"/>
            <a:ext cx="2571750" cy="700088"/>
          </a:xfrm>
          <a:prstGeom prst="rect">
            <a:avLst/>
          </a:prstGeom>
        </p:spPr>
      </p:pic>
      <p:pic>
        <p:nvPicPr>
          <p:cNvPr id="1038" name="Picture 14" descr="Sit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87" y="5410362"/>
            <a:ext cx="2777674" cy="103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3">
            <a:extLst>
              <a:ext uri="{FF2B5EF4-FFF2-40B4-BE49-F238E27FC236}">
                <a16:creationId xmlns:a16="http://schemas.microsoft.com/office/drawing/2014/main" id="{9CCEAABD-5D9B-2FF3-E6E7-739296163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082" y="2697619"/>
            <a:ext cx="14795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Logo UMPRUM - Vysoká škola uměleckoprůmyslová v Praze">
            <a:extLst>
              <a:ext uri="{FF2B5EF4-FFF2-40B4-BE49-F238E27FC236}">
                <a16:creationId xmlns:a16="http://schemas.microsoft.com/office/drawing/2014/main" id="{2238A12E-881D-4E34-7974-94CB780F6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974" y="4046495"/>
            <a:ext cx="1801869" cy="59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FE70F9F-0378-AA0A-1FCD-72956C80A84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93843" y="3422455"/>
            <a:ext cx="2040720" cy="59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44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1B921-7E5E-4546-57DE-D07ABD2E1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23731BE-A0AF-F877-B385-6310880FC2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Nový modul „Vstup do studia“</a:t>
            </a:r>
          </a:p>
          <a:p>
            <a:pPr lvl="1"/>
            <a:r>
              <a:rPr lang="cs-CZ" dirty="0">
                <a:solidFill>
                  <a:srgbClr val="0070C0"/>
                </a:solidFill>
              </a:rPr>
              <a:t>Opakování: o co jde?</a:t>
            </a:r>
          </a:p>
          <a:p>
            <a:pPr lvl="1"/>
            <a:r>
              <a:rPr lang="cs-CZ" dirty="0">
                <a:solidFill>
                  <a:srgbClr val="0070C0"/>
                </a:solidFill>
              </a:rPr>
              <a:t>Zkušenosti z nasazení do produkce</a:t>
            </a:r>
          </a:p>
          <a:p>
            <a:pPr lvl="2"/>
            <a:r>
              <a:rPr lang="cs-CZ" dirty="0"/>
              <a:t>Aneb co jsme upravili/změnili od semináře v Jeseníkách</a:t>
            </a:r>
          </a:p>
          <a:p>
            <a:r>
              <a:rPr lang="cs-CZ" dirty="0"/>
              <a:t>Rozmarné léto</a:t>
            </a:r>
          </a:p>
          <a:p>
            <a:pPr lvl="1"/>
            <a:r>
              <a:rPr lang="cs-CZ" dirty="0">
                <a:solidFill>
                  <a:srgbClr val="0070C0"/>
                </a:solidFill>
              </a:rPr>
              <a:t>Upgrady systémů jsou v plném proudu</a:t>
            </a:r>
          </a:p>
          <a:p>
            <a:endParaRPr lang="en-US" sz="1800" dirty="0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FB98FD6E-5ED9-4396-8C81-E5761C999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Obsah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4E9D4B9-4181-9E8A-853E-A7329DC9FA9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643688"/>
            <a:ext cx="5376863" cy="142875"/>
          </a:xfrm>
        </p:spPr>
        <p:txBody>
          <a:bodyPr/>
          <a:lstStyle/>
          <a:p>
            <a:r>
              <a:rPr lang="en-US" dirty="0"/>
              <a:t>Semin</a:t>
            </a:r>
            <a:r>
              <a:rPr lang="cs-CZ" dirty="0" err="1"/>
              <a:t>ář</a:t>
            </a:r>
            <a:r>
              <a:rPr lang="cs-CZ" dirty="0"/>
              <a:t> </a:t>
            </a:r>
            <a:r>
              <a:rPr lang="en-US" dirty="0"/>
              <a:t>IS/STAG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02048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E1D71-9C9E-786C-22EA-5F13AAB74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580E4F7A-A8E8-9D53-28C9-C2C93F3AD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4221088"/>
            <a:ext cx="8928992" cy="936104"/>
          </a:xfrm>
        </p:spPr>
        <p:txBody>
          <a:bodyPr/>
          <a:lstStyle/>
          <a:p>
            <a:r>
              <a:rPr lang="en-US" dirty="0"/>
              <a:t>VSTUP DO STUDIA </a:t>
            </a:r>
            <a:r>
              <a:rPr lang="cs-CZ" sz="1600" dirty="0">
                <a:solidFill>
                  <a:schemeClr val="bg2">
                    <a:lumMod val="75000"/>
                  </a:schemeClr>
                </a:solidFill>
              </a:rPr>
              <a:t>(e-zápis)</a:t>
            </a:r>
            <a:endParaRPr lang="cs-CZ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9B02553-4378-1CBA-C30B-54FF4AF7FC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Lukáš Valenta</a:t>
            </a:r>
          </a:p>
          <a:p>
            <a:r>
              <a:rPr lang="cs-CZ" dirty="0"/>
              <a:t>Vývojový tým IS/STAG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FEBA74E-CE41-04A5-A013-6CA3E96B1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126417"/>
            <a:ext cx="2833961" cy="187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50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60244-C8B6-1157-7F4E-D6DABBD72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6B8F6804-D30C-832B-F722-462591F7BE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5231"/>
            <a:ext cx="9101079" cy="1882505"/>
          </a:xfrm>
          <a:prstGeom prst="rect">
            <a:avLst/>
          </a:prstGeom>
        </p:spPr>
      </p:pic>
      <p:sp>
        <p:nvSpPr>
          <p:cNvPr id="3" name="Nadpis 2">
            <a:extLst>
              <a:ext uri="{FF2B5EF4-FFF2-40B4-BE49-F238E27FC236}">
                <a16:creationId xmlns:a16="http://schemas.microsoft.com/office/drawing/2014/main" id="{F8EC8376-A82B-E2FC-08CB-D3589EF02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224644"/>
            <a:ext cx="7704856" cy="648072"/>
          </a:xfrm>
        </p:spPr>
        <p:txBody>
          <a:bodyPr/>
          <a:lstStyle/>
          <a:p>
            <a:r>
              <a:rPr lang="en-US" dirty="0" err="1"/>
              <a:t>Vstup</a:t>
            </a:r>
            <a:r>
              <a:rPr lang="en-US" dirty="0"/>
              <a:t> do studia</a:t>
            </a:r>
            <a:r>
              <a:rPr lang="cs-CZ" dirty="0"/>
              <a:t> – stručně o co jde?</a:t>
            </a:r>
          </a:p>
        </p:txBody>
      </p:sp>
      <p:sp>
        <p:nvSpPr>
          <p:cNvPr id="15" name="Zástupný obsah 14">
            <a:extLst>
              <a:ext uri="{FF2B5EF4-FFF2-40B4-BE49-F238E27FC236}">
                <a16:creationId xmlns:a16="http://schemas.microsoft.com/office/drawing/2014/main" id="{3A31D9FB-E623-6E38-870B-0E104CDB2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896" y="908720"/>
            <a:ext cx="8688576" cy="5400600"/>
          </a:xfrm>
        </p:spPr>
        <p:txBody>
          <a:bodyPr>
            <a:normAutofit/>
          </a:bodyPr>
          <a:lstStyle/>
          <a:p>
            <a:r>
              <a:rPr lang="cs-CZ" sz="2400" dirty="0"/>
              <a:t>Donedávna jsme v IS/STAG neměli pokryté (krátké) časové období mezi vydáním rozhodnutím o přijetí ke studiu a nástupem uchazeče do studia</a:t>
            </a:r>
          </a:p>
          <a:p>
            <a:pPr lvl="1"/>
            <a:r>
              <a:rPr lang="cs-CZ" sz="1800" dirty="0">
                <a:solidFill>
                  <a:srgbClr val="0070C0"/>
                </a:solidFill>
              </a:rPr>
              <a:t>Toto období jsme pojmenovali „</a:t>
            </a:r>
            <a:r>
              <a:rPr lang="cs-CZ" sz="1800" b="1" dirty="0">
                <a:solidFill>
                  <a:srgbClr val="0070C0"/>
                </a:solidFill>
              </a:rPr>
              <a:t>Vstup do studia</a:t>
            </a:r>
            <a:r>
              <a:rPr lang="cs-CZ" sz="1800" dirty="0">
                <a:solidFill>
                  <a:srgbClr val="0070C0"/>
                </a:solidFill>
              </a:rPr>
              <a:t>“</a:t>
            </a:r>
          </a:p>
          <a:p>
            <a:pPr lvl="1"/>
            <a:r>
              <a:rPr lang="cs-CZ" sz="1800" dirty="0">
                <a:solidFill>
                  <a:srgbClr val="0070C0"/>
                </a:solidFill>
              </a:rPr>
              <a:t>Začíná nejčastěji v okamžiku </a:t>
            </a:r>
            <a:r>
              <a:rPr lang="cs-CZ" sz="1800" dirty="0">
                <a:solidFill>
                  <a:schemeClr val="accent6"/>
                </a:solidFill>
              </a:rPr>
              <a:t>přidělení rozhodnutí o přijetí </a:t>
            </a:r>
            <a:r>
              <a:rPr lang="cs-CZ" sz="1800" dirty="0">
                <a:solidFill>
                  <a:srgbClr val="0070C0"/>
                </a:solidFill>
              </a:rPr>
              <a:t>uchazeči</a:t>
            </a:r>
          </a:p>
          <a:p>
            <a:pPr lvl="1"/>
            <a:r>
              <a:rPr lang="cs-CZ" sz="1800" dirty="0">
                <a:solidFill>
                  <a:srgbClr val="0070C0"/>
                </a:solidFill>
              </a:rPr>
              <a:t>Je možno vyjádřit i vůli </a:t>
            </a:r>
            <a:r>
              <a:rPr lang="cs-CZ" sz="1800" dirty="0"/>
              <a:t>„</a:t>
            </a:r>
            <a:r>
              <a:rPr lang="cs-CZ" sz="1800" dirty="0">
                <a:solidFill>
                  <a:schemeClr val="accent5"/>
                </a:solidFill>
              </a:rPr>
              <a:t>děkuji, ale nechci se zapsat</a:t>
            </a:r>
            <a:r>
              <a:rPr lang="cs-CZ" sz="1800" dirty="0"/>
              <a:t>“</a:t>
            </a:r>
          </a:p>
          <a:p>
            <a:r>
              <a:rPr lang="cs-CZ" sz="2400" dirty="0"/>
              <a:t>IS/STAG nově obsahuje funkce, které jste si pro pokrytí tohoto období přáli</a:t>
            </a:r>
          </a:p>
          <a:p>
            <a:pPr lvl="1"/>
            <a:r>
              <a:rPr lang="cs-CZ" sz="1800" dirty="0">
                <a:solidFill>
                  <a:srgbClr val="0070C0"/>
                </a:solidFill>
              </a:rPr>
              <a:t>Až 8 kroků, které uchazeč postupně prochází…</a:t>
            </a:r>
          </a:p>
          <a:p>
            <a:pPr lvl="1"/>
            <a:r>
              <a:rPr lang="cs-CZ" sz="1800" dirty="0">
                <a:solidFill>
                  <a:srgbClr val="0070C0"/>
                </a:solidFill>
              </a:rPr>
              <a:t>… vkládá dokumenty, doplňuje různé informace, potvrzuje souhlasy, žádá o kartu, definitivně vyjadřuje vůli se zapsat, …</a:t>
            </a:r>
          </a:p>
          <a:p>
            <a:pPr lvl="1"/>
            <a:endParaRPr lang="cs-CZ" sz="1800" dirty="0">
              <a:solidFill>
                <a:srgbClr val="0070C0"/>
              </a:solidFill>
            </a:endParaRPr>
          </a:p>
          <a:p>
            <a:pPr lvl="1"/>
            <a:endParaRPr lang="cs-CZ" sz="1800" dirty="0">
              <a:solidFill>
                <a:srgbClr val="0070C0"/>
              </a:solidFill>
            </a:endParaRPr>
          </a:p>
          <a:p>
            <a:pPr lvl="1"/>
            <a:endParaRPr lang="cs-CZ" sz="1800" dirty="0">
              <a:solidFill>
                <a:srgbClr val="0070C0"/>
              </a:solidFill>
            </a:endParaRPr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96F811C7-147C-310B-65B8-FAECF0B65806}"/>
              </a:ext>
            </a:extLst>
          </p:cNvPr>
          <p:cNvSpPr/>
          <p:nvPr/>
        </p:nvSpPr>
        <p:spPr>
          <a:xfrm>
            <a:off x="7596336" y="5877272"/>
            <a:ext cx="1415768" cy="329564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DG Pro 42"/>
              <a:ea typeface="+mn-ea"/>
              <a:cs typeface="+mn-cs"/>
            </a:endParaRPr>
          </a:p>
        </p:txBody>
      </p:sp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0DB096B7-9FF3-6448-F868-4209BA2F495D}"/>
              </a:ext>
            </a:extLst>
          </p:cNvPr>
          <p:cNvSpPr/>
          <p:nvPr/>
        </p:nvSpPr>
        <p:spPr>
          <a:xfrm>
            <a:off x="7596336" y="6206836"/>
            <a:ext cx="1415768" cy="263764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DG Pro 42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21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60244-C8B6-1157-7F4E-D6DABBD72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8EC8376-A82B-E2FC-08CB-D3589EF02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Vstup</a:t>
            </a:r>
            <a:r>
              <a:rPr lang="en-US" dirty="0"/>
              <a:t> do studia</a:t>
            </a:r>
            <a:r>
              <a:rPr lang="cs-CZ" dirty="0"/>
              <a:t> - novinky</a:t>
            </a:r>
          </a:p>
        </p:txBody>
      </p:sp>
      <p:sp>
        <p:nvSpPr>
          <p:cNvPr id="15" name="Zástupný obsah 14">
            <a:extLst>
              <a:ext uri="{FF2B5EF4-FFF2-40B4-BE49-F238E27FC236}">
                <a16:creationId xmlns:a16="http://schemas.microsoft.com/office/drawing/2014/main" id="{3A31D9FB-E623-6E38-870B-0E104CDB2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896" y="1412776"/>
            <a:ext cx="8688576" cy="2520280"/>
          </a:xfrm>
        </p:spPr>
        <p:txBody>
          <a:bodyPr>
            <a:normAutofit/>
          </a:bodyPr>
          <a:lstStyle/>
          <a:p>
            <a:r>
              <a:rPr lang="en-US" sz="2400" dirty="0" err="1"/>
              <a:t>Vylad</a:t>
            </a:r>
            <a:r>
              <a:rPr lang="cs-CZ" sz="2400" dirty="0" err="1"/>
              <a:t>ění</a:t>
            </a:r>
            <a:r>
              <a:rPr lang="cs-CZ" sz="2400" dirty="0"/>
              <a:t> možností nastavení kdy a komu se vstup do studia ukazuje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Podle jednotlivých rozhodnutí (doména ROZHODNUTI)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Podle výsledků zápisu (doména VYSLEDEK_ZAPISU)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Pouze v období datumů OD-DO (parametr </a:t>
            </a:r>
            <a:r>
              <a:rPr lang="cs-CZ" sz="1400" dirty="0">
                <a:solidFill>
                  <a:srgbClr val="0070C0"/>
                </a:solidFill>
              </a:rPr>
              <a:t>EZAPIS_VSTUP_DLE_DATUMU_VULE</a:t>
            </a:r>
            <a:r>
              <a:rPr lang="cs-CZ" sz="2000" dirty="0">
                <a:solidFill>
                  <a:srgbClr val="0070C0"/>
                </a:solidFill>
              </a:rPr>
              <a:t>)</a:t>
            </a:r>
          </a:p>
          <a:p>
            <a:pPr lvl="1"/>
            <a:r>
              <a:rPr lang="cs-CZ" sz="1800" dirty="0">
                <a:solidFill>
                  <a:srgbClr val="0070C0"/>
                </a:solidFill>
                <a:hlinkClick r:id="rId2"/>
              </a:rPr>
              <a:t>https://is-stag.zcu.cz/napoveda/stag-v-portalu/uchazec_ezapis.html</a:t>
            </a:r>
            <a:r>
              <a:rPr lang="cs-CZ" sz="1800" dirty="0">
                <a:solidFill>
                  <a:srgbClr val="0070C0"/>
                </a:solidFill>
              </a:rPr>
              <a:t> </a:t>
            </a:r>
          </a:p>
          <a:p>
            <a:pPr lvl="1"/>
            <a:endParaRPr lang="cs-CZ" sz="2000" dirty="0">
              <a:solidFill>
                <a:srgbClr val="0070C0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BDC07D0-8A11-92A4-2D5F-DB04E48A3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45487"/>
            <a:ext cx="9144000" cy="230521"/>
          </a:xfrm>
          <a:prstGeom prst="rect">
            <a:avLst/>
          </a:prstGeom>
        </p:spPr>
      </p:pic>
      <p:sp>
        <p:nvSpPr>
          <p:cNvPr id="9" name="Zástupný obsah 1">
            <a:extLst>
              <a:ext uri="{FF2B5EF4-FFF2-40B4-BE49-F238E27FC236}">
                <a16:creationId xmlns:a16="http://schemas.microsoft.com/office/drawing/2014/main" id="{DEFF869A-062D-F80B-3D87-A2F47652A2A0}"/>
              </a:ext>
            </a:extLst>
          </p:cNvPr>
          <p:cNvSpPr txBox="1">
            <a:spLocks/>
          </p:cNvSpPr>
          <p:nvPr/>
        </p:nvSpPr>
        <p:spPr>
          <a:xfrm>
            <a:off x="251520" y="4474600"/>
            <a:ext cx="8568952" cy="1867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/>
              <a:t>Přidání podmínky pro zobrazení konkrétní informace/souhlasu</a:t>
            </a:r>
          </a:p>
          <a:p>
            <a:pPr lvl="1"/>
            <a:r>
              <a:rPr lang="en-US" sz="2000" dirty="0" err="1">
                <a:solidFill>
                  <a:srgbClr val="0070C0"/>
                </a:solidFill>
              </a:rPr>
              <a:t>Podle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 err="1">
                <a:solidFill>
                  <a:srgbClr val="0070C0"/>
                </a:solidFill>
              </a:rPr>
              <a:t>stavu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cs-CZ" sz="2000" dirty="0">
                <a:solidFill>
                  <a:srgbClr val="0070C0"/>
                </a:solidFill>
              </a:rPr>
              <a:t>ztotožnění uchazeče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Podle období – podle datumů „projevení vůle se zapsat OD-DO“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Zobrazení i/jen uchazečům, kteří se zapisují „jinak“ (viz dále)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AED3C09D-8B9E-6CDD-29BA-5536B00A2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49080"/>
            <a:ext cx="9144000" cy="230521"/>
          </a:xfrm>
          <a:prstGeom prst="rect">
            <a:avLst/>
          </a:prstGeom>
        </p:spPr>
      </p:pic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25B7B01F-00A7-E9AE-FDBD-9AFD4F7B94FF}"/>
              </a:ext>
            </a:extLst>
          </p:cNvPr>
          <p:cNvSpPr/>
          <p:nvPr/>
        </p:nvSpPr>
        <p:spPr>
          <a:xfrm>
            <a:off x="4509555" y="4092193"/>
            <a:ext cx="782526" cy="302527"/>
          </a:xfrm>
          <a:prstGeom prst="roundRect">
            <a:avLst/>
          </a:prstGeom>
          <a:solidFill>
            <a:srgbClr val="FFFF00">
              <a:alpha val="5000"/>
            </a:srgbClr>
          </a:solidFill>
          <a:ln>
            <a:noFill/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217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B1290-CCF6-D1B6-EBD4-1140AEF3A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399A4CF-3A16-37F2-D3EA-D56EC540F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Vstup</a:t>
            </a:r>
            <a:r>
              <a:rPr lang="en-US" dirty="0"/>
              <a:t> do studia</a:t>
            </a:r>
            <a:r>
              <a:rPr lang="cs-CZ" dirty="0"/>
              <a:t> - novinky</a:t>
            </a:r>
          </a:p>
        </p:txBody>
      </p:sp>
      <p:sp>
        <p:nvSpPr>
          <p:cNvPr id="15" name="Zástupný obsah 14">
            <a:extLst>
              <a:ext uri="{FF2B5EF4-FFF2-40B4-BE49-F238E27FC236}">
                <a16:creationId xmlns:a16="http://schemas.microsoft.com/office/drawing/2014/main" id="{821450BB-84FE-7F0A-FF5E-5C8EDD91F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896" y="1412776"/>
            <a:ext cx="8688576" cy="5040560"/>
          </a:xfrm>
        </p:spPr>
        <p:txBody>
          <a:bodyPr>
            <a:normAutofit/>
          </a:bodyPr>
          <a:lstStyle/>
          <a:p>
            <a:r>
              <a:rPr lang="cs-CZ" sz="2400" dirty="0"/>
              <a:t>Adaptace pro různé typy uchazečů a situace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Co například ti, kteří se nemohou či nechtějí zapsat elektronicky?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Je jim třeba ukázat:</a:t>
            </a:r>
          </a:p>
          <a:p>
            <a:pPr lvl="2"/>
            <a:r>
              <a:rPr lang="cs-CZ" sz="1600" dirty="0"/>
              <a:t>„Nějaké informace“</a:t>
            </a:r>
          </a:p>
          <a:p>
            <a:pPr lvl="2"/>
            <a:r>
              <a:rPr lang="cs-CZ" sz="1600" dirty="0"/>
              <a:t>Termíny fyzických zápisů</a:t>
            </a:r>
          </a:p>
          <a:p>
            <a:pPr lvl="2"/>
            <a:r>
              <a:rPr lang="cs-CZ" sz="1600" dirty="0"/>
              <a:t>Následně pak třeba jejich osobní číslo, login do systému, …</a:t>
            </a:r>
          </a:p>
          <a:p>
            <a:pPr lvl="1"/>
            <a:r>
              <a:rPr lang="cs-CZ" sz="2000" dirty="0">
                <a:solidFill>
                  <a:srgbClr val="0070C0"/>
                </a:solidFill>
              </a:rPr>
              <a:t>Čili vlastně tu poslední záložku „Informace o studiu“… ve správný čas a se správným obsahem</a:t>
            </a:r>
            <a:endParaRPr lang="en-US" sz="2000" dirty="0">
              <a:solidFill>
                <a:srgbClr val="0070C0"/>
              </a:solidFill>
            </a:endParaRPr>
          </a:p>
          <a:p>
            <a:pPr lvl="2"/>
            <a:r>
              <a:rPr lang="en-US" sz="1600" dirty="0" err="1"/>
              <a:t>Pokud</a:t>
            </a:r>
            <a:r>
              <a:rPr lang="en-US" sz="1600" dirty="0"/>
              <a:t> </a:t>
            </a:r>
            <a:r>
              <a:rPr lang="en-US" sz="1600" dirty="0" err="1"/>
              <a:t>jsou</a:t>
            </a:r>
            <a:r>
              <a:rPr lang="en-US" sz="1600" dirty="0"/>
              <a:t> </a:t>
            </a:r>
            <a:r>
              <a:rPr lang="cs-CZ" sz="1600" dirty="0"/>
              <a:t>pro uchazeče k dispozici termíny </a:t>
            </a:r>
            <a:r>
              <a:rPr lang="cs-CZ" sz="1600" dirty="0" err="1"/>
              <a:t>fyz</a:t>
            </a:r>
            <a:r>
              <a:rPr lang="cs-CZ" sz="1600" dirty="0"/>
              <a:t>. zápisu</a:t>
            </a:r>
          </a:p>
          <a:p>
            <a:pPr lvl="2"/>
            <a:r>
              <a:rPr lang="cs-CZ" sz="1600" dirty="0"/>
              <a:t>A/nebo pokud jsou k dispozici nějaké informace/schvalování (s filtrem I nebo J)</a:t>
            </a:r>
          </a:p>
          <a:p>
            <a:pPr lvl="2"/>
            <a:r>
              <a:rPr lang="cs-CZ" sz="1600" dirty="0"/>
              <a:t>… pak je tato záložka dostupná přímo z menu ze seznamu přihlášek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14AB53F-6FC6-17FA-EBC5-44710C57B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5487"/>
            <a:ext cx="9144000" cy="230521"/>
          </a:xfrm>
          <a:prstGeom prst="rect">
            <a:avLst/>
          </a:prstGeom>
        </p:spPr>
      </p:pic>
      <p:sp>
        <p:nvSpPr>
          <p:cNvPr id="2" name="Obdélník: se zakulacenými rohy 1">
            <a:extLst>
              <a:ext uri="{FF2B5EF4-FFF2-40B4-BE49-F238E27FC236}">
                <a16:creationId xmlns:a16="http://schemas.microsoft.com/office/drawing/2014/main" id="{D5BE99D9-931B-7E5D-77CD-431C55C054BB}"/>
              </a:ext>
            </a:extLst>
          </p:cNvPr>
          <p:cNvSpPr/>
          <p:nvPr/>
        </p:nvSpPr>
        <p:spPr>
          <a:xfrm>
            <a:off x="7812360" y="1006814"/>
            <a:ext cx="1331640" cy="302527"/>
          </a:xfrm>
          <a:prstGeom prst="roundRect">
            <a:avLst/>
          </a:prstGeom>
          <a:solidFill>
            <a:srgbClr val="FFFF00">
              <a:alpha val="5000"/>
            </a:srgbClr>
          </a:solidFill>
          <a:ln>
            <a:noFill/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352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A002B-796D-3363-94CF-14C161857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64AB3AAD-39D7-8FCB-3062-E1C3C7FFC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40" y="1428748"/>
            <a:ext cx="8730710" cy="2144268"/>
          </a:xfrm>
          <a:prstGeom prst="rect">
            <a:avLst/>
          </a:prstGeom>
        </p:spPr>
      </p:pic>
      <p:sp>
        <p:nvSpPr>
          <p:cNvPr id="3" name="Nadpis 2">
            <a:extLst>
              <a:ext uri="{FF2B5EF4-FFF2-40B4-BE49-F238E27FC236}">
                <a16:creationId xmlns:a16="http://schemas.microsoft.com/office/drawing/2014/main" id="{A18528D7-1F53-DCB1-A689-362074081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Vstup</a:t>
            </a:r>
            <a:r>
              <a:rPr lang="en-US" dirty="0"/>
              <a:t> do studia</a:t>
            </a:r>
            <a:r>
              <a:rPr lang="cs-CZ" dirty="0"/>
              <a:t> - novinky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9C7339FF-BBE7-D259-2DCC-CC4E6028E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45487"/>
            <a:ext cx="9144000" cy="230521"/>
          </a:xfrm>
          <a:prstGeom prst="rect">
            <a:avLst/>
          </a:prstGeom>
        </p:spPr>
      </p:pic>
      <p:sp>
        <p:nvSpPr>
          <p:cNvPr id="2" name="Obdélník: se zakulacenými rohy 1">
            <a:extLst>
              <a:ext uri="{FF2B5EF4-FFF2-40B4-BE49-F238E27FC236}">
                <a16:creationId xmlns:a16="http://schemas.microsoft.com/office/drawing/2014/main" id="{B20130EA-9F33-90F0-DACB-BA10446C3C10}"/>
              </a:ext>
            </a:extLst>
          </p:cNvPr>
          <p:cNvSpPr/>
          <p:nvPr/>
        </p:nvSpPr>
        <p:spPr>
          <a:xfrm>
            <a:off x="7812360" y="1006814"/>
            <a:ext cx="1331640" cy="302527"/>
          </a:xfrm>
          <a:prstGeom prst="roundRect">
            <a:avLst/>
          </a:prstGeom>
          <a:solidFill>
            <a:srgbClr val="FFFF00">
              <a:alpha val="5000"/>
            </a:srgbClr>
          </a:solidFill>
          <a:ln>
            <a:noFill/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: se zakulacenými rohy 11">
            <a:extLst>
              <a:ext uri="{FF2B5EF4-FFF2-40B4-BE49-F238E27FC236}">
                <a16:creationId xmlns:a16="http://schemas.microsoft.com/office/drawing/2014/main" id="{06A326BA-3579-8041-C628-9E020F654B1A}"/>
              </a:ext>
            </a:extLst>
          </p:cNvPr>
          <p:cNvSpPr/>
          <p:nvPr/>
        </p:nvSpPr>
        <p:spPr>
          <a:xfrm>
            <a:off x="7535379" y="3171867"/>
            <a:ext cx="1330462" cy="299175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05E07C7A-6439-7190-BFED-FFCE433A20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957" y="3725756"/>
            <a:ext cx="5390476" cy="2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4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sablona-svetla-2018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Vlastní 1">
      <a:majorFont>
        <a:latin typeface="DG Pro 42"/>
        <a:ea typeface=""/>
        <a:cs typeface=""/>
      </a:majorFont>
      <a:minorFont>
        <a:latin typeface="DG Pro 42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7_sablona-svetla-2010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STAG-2010-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blona-svetla-2010" id="{11712D20-D7AC-46EA-B28C-F2A6CA319806}" vid="{C3634102-A6EC-49B1-A75C-7C17C4BE080B}"/>
    </a:ext>
  </a:extLst>
</a:theme>
</file>

<file path=ppt/theme/theme11.xml><?xml version="1.0" encoding="utf-8"?>
<a:theme xmlns:a="http://schemas.openxmlformats.org/drawingml/2006/main" name="8_sablona-svetla-2010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STAG-2010-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1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STAG-2010-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tiv1" id="{617B523F-5CF7-4FE6-81B2-B401C89182D4}" vid="{CBAF52F0-2DF1-43DB-BFBE-2EF1B5F137E1}"/>
    </a:ext>
  </a:extLst>
</a:theme>
</file>

<file path=ppt/theme/theme3.xml><?xml version="1.0" encoding="utf-8"?>
<a:theme xmlns:a="http://schemas.openxmlformats.org/drawingml/2006/main" name="sablona-svetla-2010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STAG-2010-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sablona-svetla-2010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STAG-2010-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sablona-svetla-2010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Vlastní 1">
      <a:majorFont>
        <a:latin typeface="DG Pro 42"/>
        <a:ea typeface=""/>
        <a:cs typeface=""/>
      </a:majorFont>
      <a:minorFont>
        <a:latin typeface="DG Pro 42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sablona-svetla-2010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STAG-2010-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sablona-svetla-2010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STAG-2010-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sablona-svetla-2010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STAG-2010-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sablona-svetla-2010">
  <a:themeElements>
    <a:clrScheme name="Vlastní 3">
      <a:dk1>
        <a:srgbClr val="444444"/>
      </a:dk1>
      <a:lt1>
        <a:srgbClr val="FFFFFF"/>
      </a:lt1>
      <a:dk2>
        <a:srgbClr val="E3F5FF"/>
      </a:dk2>
      <a:lt2>
        <a:srgbClr val="E8E8E8"/>
      </a:lt2>
      <a:accent1>
        <a:srgbClr val="FFA601"/>
      </a:accent1>
      <a:accent2>
        <a:srgbClr val="466680"/>
      </a:accent2>
      <a:accent3>
        <a:srgbClr val="81D1DE"/>
      </a:accent3>
      <a:accent4>
        <a:srgbClr val="0086D0"/>
      </a:accent4>
      <a:accent5>
        <a:srgbClr val="FF1313"/>
      </a:accent5>
      <a:accent6>
        <a:srgbClr val="008A3E"/>
      </a:accent6>
      <a:hlink>
        <a:srgbClr val="2F6597"/>
      </a:hlink>
      <a:folHlink>
        <a:srgbClr val="2F6597"/>
      </a:folHlink>
    </a:clrScheme>
    <a:fontScheme name="STAG-2010-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err="1" smtClean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sablona-svetla-2018</Template>
  <TotalTime>60354</TotalTime>
  <Words>657</Words>
  <Application>Microsoft Office PowerPoint</Application>
  <PresentationFormat>Předvádění na obrazovce (4:3)</PresentationFormat>
  <Paragraphs>109</Paragraphs>
  <Slides>14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11</vt:i4>
      </vt:variant>
      <vt:variant>
        <vt:lpstr>Nadpisy snímků</vt:lpstr>
      </vt:variant>
      <vt:variant>
        <vt:i4>14</vt:i4>
      </vt:variant>
    </vt:vector>
  </HeadingPairs>
  <TitlesOfParts>
    <vt:vector size="30" baseType="lpstr">
      <vt:lpstr>Verdana</vt:lpstr>
      <vt:lpstr>Calibri</vt:lpstr>
      <vt:lpstr>Wingdings</vt:lpstr>
      <vt:lpstr>Arial</vt:lpstr>
      <vt:lpstr>DG Pro 42</vt:lpstr>
      <vt:lpstr>sablona-svetla-2018</vt:lpstr>
      <vt:lpstr>Motiv1</vt:lpstr>
      <vt:lpstr>sablona-svetla-2010</vt:lpstr>
      <vt:lpstr>1_sablona-svetla-2010</vt:lpstr>
      <vt:lpstr>2_sablona-svetla-2010</vt:lpstr>
      <vt:lpstr>3_sablona-svetla-2010</vt:lpstr>
      <vt:lpstr>4_sablona-svetla-2010</vt:lpstr>
      <vt:lpstr>5_sablona-svetla-2010</vt:lpstr>
      <vt:lpstr>6_sablona-svetla-2010</vt:lpstr>
      <vt:lpstr>7_sablona-svetla-2010</vt:lpstr>
      <vt:lpstr>8_sablona-svetla-2010</vt:lpstr>
      <vt:lpstr>Přijímací řízení – „Vstup do studia“ a další novinky</vt:lpstr>
      <vt:lpstr>Prezentace aplikace PowerPoint</vt:lpstr>
      <vt:lpstr>Poděkování „opravdovým“ sponzorům</vt:lpstr>
      <vt:lpstr>Obsah</vt:lpstr>
      <vt:lpstr>VSTUP DO STUDIA (e-zápis)</vt:lpstr>
      <vt:lpstr>Vstup do studia – stručně o co jde?</vt:lpstr>
      <vt:lpstr>Vstup do studia - novinky</vt:lpstr>
      <vt:lpstr>Vstup do studia - novinky</vt:lpstr>
      <vt:lpstr>Vstup do studia - novinky</vt:lpstr>
      <vt:lpstr>Připomenutí: Žádost o JIS kartu</vt:lpstr>
      <vt:lpstr>Připomenutí: Žádost o JIS kartu</vt:lpstr>
      <vt:lpstr>Nový způsob konfigurace příloh e-přihlášky</vt:lpstr>
      <vt:lpstr>Rozmarné léto portálové platformy</vt:lpstr>
      <vt:lpstr>Závěr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volenova</dc:creator>
  <cp:lastModifiedBy>Lukáš Valenta</cp:lastModifiedBy>
  <cp:revision>2680</cp:revision>
  <dcterms:created xsi:type="dcterms:W3CDTF">2018-04-26T11:06:35Z</dcterms:created>
  <dcterms:modified xsi:type="dcterms:W3CDTF">2026-08-10T22:15:27Z</dcterms:modified>
</cp:coreProperties>
</file>